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r:id="rId4" id="2147483648"/>
  </p:sldMasterIdLst>
  <p:notesMasterIdLst>
    <p:notesMasterId r:id="rId27"/>
  </p:notesMasterIdLst>
  <p:handoutMasterIdLst>
    <p:handoutMasterId r:id="rId28"/>
  </p:handoutMasterIdLst>
  <p:sldIdLst>
    <p:sldId r:id="rId5" id="256"/>
    <p:sldId r:id="rId6" id="266"/>
    <p:sldId r:id="rId7" id="267"/>
    <p:sldId r:id="rId8" id="288"/>
    <p:sldId r:id="rId9" id="275"/>
    <p:sldId r:id="rId10" id="282"/>
    <p:sldId r:id="rId11" id="292"/>
    <p:sldId r:id="rId12" id="297"/>
    <p:sldId r:id="rId13" id="294"/>
    <p:sldId r:id="rId14" id="296"/>
    <p:sldId r:id="rId15" id="300"/>
    <p:sldId r:id="rId16" id="270"/>
    <p:sldId r:id="rId17" id="298"/>
    <p:sldId r:id="rId18" id="291"/>
    <p:sldId r:id="rId19" id="271"/>
    <p:sldId r:id="rId20" id="299"/>
    <p:sldId r:id="rId21" id="293"/>
    <p:sldId r:id="rId22" id="280"/>
    <p:sldId r:id="rId23" id="258"/>
    <p:sldId r:id="rId24" id="268"/>
    <p:sldId r:id="rId25" id="277"/>
    <p:sldId r:id="rId26" id="264"/>
  </p:sldIdLst>
  <p:sldSz cx="12192000" cy="6858000"/>
  <p:notesSz cx="7315200" cy="96012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86058" autoAdjust="0"/>
  </p:normalViewPr>
  <p:slideViewPr>
    <p:cSldViewPr>
      <p:cViewPr>
        <p:scale>
          <a:sx n="74" d="100"/>
          <a:sy n="74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1980" y="96"/>
      </p:cViewPr>
      <p:guideLst/>
    </p:cSldViewPr>
  </p:notesViewPr>
  <p:gridSpacing cx="228600" cy="2286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customXml" Target="../customXml/item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notesMaster" Target="notesMasters/notesMaster1.xml" /><Relationship Id="rId28" Type="http://schemas.openxmlformats.org/officeDocument/2006/relationships/handoutMaster" Target="handoutMasters/handoutMaster1.xml" /><Relationship Id="rId29" Type="http://schemas.openxmlformats.org/officeDocument/2006/relationships/tags" Target="tags/tag2.xml" /><Relationship Id="rId3" Type="http://schemas.openxmlformats.org/officeDocument/2006/relationships/customXml" Target="../customXml/item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2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58C20-A55F-4283-8C05-E8D55D633BA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EEFE42B7-96A2-49F9-BED1-89564F920669}" cxnId="{1B70C1E5-89DC-4A40-A6D8-DBFE274307C4}" type="parTrans">
      <dgm:prSet/>
      <dgm:spPr/>
      <dgm:t>
        <a:bodyPr/>
        <a:lstStyle/>
        <a:p>
          <a:endParaRPr lang="en-US"/>
        </a:p>
      </dgm:t>
    </dgm:pt>
    <dgm:pt modelId="{C9FFEFE2-3984-4B18-81BB-AA0443EE1A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CPRA effective – Dec 16 2020</a:t>
          </a:r>
          <a:endParaRPr lang="en-US" sz="1400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32234-A2BF-49AD-8B99-59A7C6D9A252}" cxnId="{1B70C1E5-89DC-4A40-A6D8-DBFE274307C4}" type="sibTrans">
      <dgm:prSet/>
      <dgm:spPr/>
      <dgm:t>
        <a:bodyPr/>
        <a:lstStyle/>
        <a:p>
          <a:endParaRPr lang="en-US"/>
        </a:p>
      </dgm:t>
    </dgm:pt>
    <dgm:pt modelId="{0BD45DB2-3AEC-4050-B9A8-88F0C9A05558}" cxnId="{91AF792A-C02F-49FB-A0F1-5F480A7B914F}" type="parTrans">
      <dgm:prSet/>
      <dgm:spPr/>
      <dgm:t>
        <a:bodyPr/>
        <a:lstStyle/>
        <a:p>
          <a:endParaRPr lang="en-US"/>
        </a:p>
      </dgm:t>
    </dgm:pt>
    <dgm:pt modelId="{CEBFCD8F-5317-469D-A620-DC7455D2E25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VCDPA</a:t>
          </a: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signed into law –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Mar 3 2021</a:t>
          </a:r>
          <a:endParaRPr lang="en-US" sz="1400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0815C-257A-4068-88AD-E7183A24BD89}" cxnId="{91AF792A-C02F-49FB-A0F1-5F480A7B914F}" type="sibTrans">
      <dgm:prSet/>
      <dgm:spPr/>
      <dgm:t>
        <a:bodyPr/>
        <a:lstStyle/>
        <a:p>
          <a:endParaRPr lang="en-US"/>
        </a:p>
      </dgm:t>
    </dgm:pt>
    <dgm:pt modelId="{C65D4367-566E-497E-B631-62C1FA0F70EC}" cxnId="{C37AC9DD-0E78-48D0-868B-0689D7CE5CF3}" type="parTrans">
      <dgm:prSet/>
      <dgm:spPr/>
      <dgm:t>
        <a:bodyPr/>
        <a:lstStyle/>
        <a:p>
          <a:endParaRPr lang="en-US"/>
        </a:p>
      </dgm:t>
    </dgm:pt>
    <dgm:pt modelId="{A4BEDA59-C5D9-46B5-8192-B110CC33EE7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California Privacy Protection Agency (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CPPA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) Board  –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Mar 17 2021</a:t>
          </a:r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55643-1E6D-454D-A991-0D8D13668C63}" cxnId="{C37AC9DD-0E78-48D0-868B-0689D7CE5CF3}" type="sibTrans">
      <dgm:prSet/>
      <dgm:spPr/>
      <dgm:t>
        <a:bodyPr/>
        <a:lstStyle/>
        <a:p>
          <a:endParaRPr lang="en-US"/>
        </a:p>
      </dgm:t>
    </dgm:pt>
    <dgm:pt modelId="{2C96F7C8-BE54-4960-98BB-A207E23D93C6}" cxnId="{98E2FB93-E85F-4EDD-8902-24DF94023CE4}" type="parTrans">
      <dgm:prSet/>
      <dgm:spPr/>
      <dgm:t>
        <a:bodyPr/>
        <a:lstStyle/>
        <a:p>
          <a:endParaRPr lang="en-US"/>
        </a:p>
      </dgm:t>
    </dgm:pt>
    <dgm:pt modelId="{5E6E53E2-697D-4AE4-AEEA-3D20F1AF858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CPPA’s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CPRA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 rulemaking process –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July 1 2021 </a:t>
          </a:r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22177-505F-4EE5-9CF5-73543FAD44F3}" cxnId="{98E2FB93-E85F-4EDD-8902-24DF94023CE4}" type="sibTrans">
      <dgm:prSet/>
      <dgm:spPr/>
      <dgm:t>
        <a:bodyPr/>
        <a:lstStyle/>
        <a:p>
          <a:endParaRPr lang="en-US"/>
        </a:p>
      </dgm:t>
    </dgm:pt>
    <dgm:pt modelId="{85D5F56D-6A2E-479A-8080-770DF6F41DFB}" cxnId="{3607AD26-414D-4863-A40E-C617DAA738E0}" type="parTrans">
      <dgm:prSet/>
      <dgm:spPr/>
      <dgm:t>
        <a:bodyPr/>
        <a:lstStyle/>
        <a:p>
          <a:endParaRPr lang="en-US"/>
        </a:p>
      </dgm:t>
    </dgm:pt>
    <dgm:pt modelId="{235FF5A5-B95A-4FAE-A487-87CE22AAD0E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VCDPA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 Working Group report</a:t>
          </a:r>
          <a:r>
            <a:rPr lang="en-US" sz="1200" dirty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 due –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en-US" sz="1200" dirty="1" smtClean="0">
              <a:latin typeface="Arial" panose="020b0604020202020204" pitchFamily="34" charset="0"/>
              <a:cs typeface="Arial" panose="020b0604020202020204" pitchFamily="34" charset="0"/>
            </a:rPr>
            <a:t>Nov 1 2021</a:t>
          </a:r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19F9D-869A-4F28-A794-B2A18F2F9338}" cxnId="{3607AD26-414D-4863-A40E-C617DAA738E0}" type="sibTrans">
      <dgm:prSet/>
      <dgm:spPr/>
      <dgm:t>
        <a:bodyPr/>
        <a:lstStyle/>
        <a:p>
          <a:endParaRPr lang="en-US"/>
        </a:p>
      </dgm:t>
    </dgm:pt>
    <dgm:pt modelId="{2A72F2E2-48AD-4E3F-8D4C-9646811AD1DB}" cxnId="{D63201EC-9EA8-4511-840D-6AB87E8210FE}" type="parTrans">
      <dgm:prSet/>
      <dgm:spPr/>
      <dgm:t>
        <a:bodyPr/>
        <a:lstStyle/>
        <a:p>
          <a:endParaRPr lang="en-US"/>
        </a:p>
      </dgm:t>
    </dgm:pt>
    <dgm:pt modelId="{C5A5D533-9EC2-463C-B19A-E38B1672800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Final CPRA Regulations –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Jul 1 2022</a:t>
          </a:r>
          <a:endParaRPr lang="en-US" sz="1400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EE209-3D0F-4EB2-9CAB-0CF7BE1DD9C8}" cxnId="{D63201EC-9EA8-4511-840D-6AB87E8210FE}" type="sibTrans">
      <dgm:prSet/>
      <dgm:spPr/>
      <dgm:t>
        <a:bodyPr/>
        <a:lstStyle/>
        <a:p>
          <a:endParaRPr lang="en-US"/>
        </a:p>
      </dgm:t>
    </dgm:pt>
    <dgm:pt modelId="{5C14C806-61A7-4CF1-8BB6-970D254B7986}" cxnId="{E003B319-7ECF-4AF9-A0A7-389846FF8F4D}" type="parTrans">
      <dgm:prSet/>
      <dgm:spPr/>
      <dgm:t>
        <a:bodyPr/>
        <a:lstStyle/>
        <a:p>
          <a:endParaRPr lang="en-US"/>
        </a:p>
      </dgm:t>
    </dgm:pt>
    <dgm:pt modelId="{D01C3498-1105-4E1F-8BB9-8C78ED8DD1F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CPRA</a:t>
          </a: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operative and </a:t>
          </a: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VCDPA</a:t>
          </a: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in effect – </a:t>
          </a:r>
        </a:p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Jan 1 2023</a:t>
          </a:r>
          <a:endParaRPr lang="en-US" sz="1400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C17A5-120D-4400-BCEC-36C7BDD3F677}" cxnId="{E003B319-7ECF-4AF9-A0A7-389846FF8F4D}" type="sibTrans">
      <dgm:prSet/>
      <dgm:spPr/>
      <dgm:t>
        <a:bodyPr/>
        <a:lstStyle/>
        <a:p>
          <a:endParaRPr lang="en-US"/>
        </a:p>
      </dgm:t>
    </dgm:pt>
    <dgm:pt modelId="{AFAAAE2A-FE6F-4633-A82A-BA8D152A3605}" cxnId="{D5B64626-BF3E-4178-B889-4B9AABBC8A11}" type="parTrans">
      <dgm:prSet/>
      <dgm:spPr/>
      <dgm:t>
        <a:bodyPr/>
        <a:lstStyle/>
        <a:p>
          <a:endParaRPr lang="en-US"/>
        </a:p>
      </dgm:t>
    </dgm:pt>
    <dgm:pt modelId="{23BAB0B3-A338-41B5-A1EA-AB1AFE51F16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en-US" sz="1400" b="1" dirty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CPRA enforceable – Jul 1 2023</a:t>
          </a:r>
          <a:endParaRPr lang="en-US" sz="1400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221C0-F787-4D0A-BAC6-6E4FE9A21658}" cxnId="{D5B64626-BF3E-4178-B889-4B9AABBC8A11}" type="sibTrans">
      <dgm:prSet/>
      <dgm:spPr/>
      <dgm:t>
        <a:bodyPr/>
        <a:lstStyle/>
        <a:p>
          <a:endParaRPr lang="en-US"/>
        </a:p>
      </dgm:t>
    </dgm:pt>
    <dgm:pt modelId="{B34DA78B-2578-486D-8462-3250FA86E9B5}" type="pres">
      <dgm:prSet presAssocID="{7FA58C20-A55F-4283-8C05-E8D55D633BA3}" presName="Name0" presStyleCnt="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3280ABDD-CE05-4EFA-8600-F697FE589221}" type="pres">
      <dgm:prSet presAssocID="{7FA58C20-A55F-4283-8C05-E8D55D633BA3}" presName="arrow" presStyleLbl="bgShp" presStyleIdx="0" presStyleCnt="1" custLinFactNeighborX="588" custLinFactNeighborY="3125"/>
      <dgm:spPr/>
      <dgm:t>
        <a:bodyPr/>
        <a:lstStyle/>
        <a:p/>
      </dgm:t>
    </dgm:pt>
    <dgm:pt modelId="{A260D5A2-FABB-475B-BD74-516E6FA2C26F}" type="pres">
      <dgm:prSet presAssocID="{7FA58C20-A55F-4283-8C05-E8D55D633BA3}" presName="points" presStyleCnt="0"/>
      <dgm:spPr/>
      <dgm:t>
        <a:bodyPr/>
        <a:lstStyle/>
        <a:p/>
      </dgm:t>
    </dgm:pt>
    <dgm:pt modelId="{AA10BEAB-A08A-477A-A992-692CE833696D}" type="pres">
      <dgm:prSet presAssocID="{C9FFEFE2-3984-4B18-81BB-AA0443EE1A09}" presName="compositeB"/>
      <dgm:spPr/>
      <dgm:t>
        <a:bodyPr/>
        <a:lstStyle/>
        <a:p/>
      </dgm:t>
    </dgm:pt>
    <dgm:pt modelId="{CE3B2729-1A3A-4805-AF38-2D900E5B2E0A}" type="pres">
      <dgm:prSet presAssocID="{C9FFEFE2-3984-4B18-81BB-AA0443EE1A09}" presName="textB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F8E721F0-2B44-4B2D-84B3-0B5CCF77DBCA}" type="pres">
      <dgm:prSet presAssocID="{C9FFEFE2-3984-4B18-81BB-AA0443EE1A09}" presName="circleB"/>
      <dgm:spPr/>
      <dgm:t>
        <a:bodyPr/>
        <a:lstStyle/>
        <a:p/>
      </dgm:t>
    </dgm:pt>
    <dgm:pt modelId="{11C861AA-8112-43BF-9D83-7DCFE3246056}" type="pres">
      <dgm:prSet presAssocID="{C9FFEFE2-3984-4B18-81BB-AA0443EE1A09}" presName="spaceB"/>
      <dgm:spPr/>
      <dgm:t>
        <a:bodyPr/>
        <a:lstStyle/>
        <a:p/>
      </dgm:t>
    </dgm:pt>
    <dgm:pt modelId="{A8EC375E-4129-444A-81D5-F3B8FF47AEF7}" type="pres">
      <dgm:prSet presAssocID="{62332234-A2BF-49AD-8B99-59A7C6D9A252}" presName="space" presStyleCnt="0"/>
      <dgm:spPr/>
      <dgm:t>
        <a:bodyPr/>
        <a:lstStyle/>
        <a:p/>
      </dgm:t>
    </dgm:pt>
    <dgm:pt modelId="{E5F91A8C-E88B-41D3-9C07-9FFE52755548}" type="pres">
      <dgm:prSet presAssocID="{CEBFCD8F-5317-469D-A620-DC7455D2E256}" presName="compositeA"/>
      <dgm:spPr/>
      <dgm:t>
        <a:bodyPr/>
        <a:lstStyle/>
        <a:p/>
      </dgm:t>
    </dgm:pt>
    <dgm:pt modelId="{725835EA-D902-435E-9E13-CE570CC4E79C}" type="pres">
      <dgm:prSet presAssocID="{CEBFCD8F-5317-469D-A620-DC7455D2E256}" presName="textA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5B20032B-7AAC-4A08-BC9E-B6170BAA7175}" type="pres">
      <dgm:prSet presAssocID="{CEBFCD8F-5317-469D-A620-DC7455D2E256}" presName="circleA"/>
      <dgm:spPr/>
      <dgm:t>
        <a:bodyPr/>
        <a:lstStyle/>
        <a:p/>
      </dgm:t>
    </dgm:pt>
    <dgm:pt modelId="{FD60F4B4-78B7-4D18-A5BB-CB86A1AD48F0}" type="pres">
      <dgm:prSet presAssocID="{CEBFCD8F-5317-469D-A620-DC7455D2E256}" presName="spaceA"/>
      <dgm:spPr/>
      <dgm:t>
        <a:bodyPr/>
        <a:lstStyle/>
        <a:p/>
      </dgm:t>
    </dgm:pt>
    <dgm:pt modelId="{7DDE303C-DB24-4A4C-9058-E1B18E32A30E}" type="pres">
      <dgm:prSet presAssocID="{8900815C-257A-4068-88AD-E7183A24BD89}" presName="space" presStyleCnt="0"/>
      <dgm:spPr/>
      <dgm:t>
        <a:bodyPr/>
        <a:lstStyle/>
        <a:p/>
      </dgm:t>
    </dgm:pt>
    <dgm:pt modelId="{896CF837-D39A-411D-9C3E-F16042CB4EAE}" type="pres">
      <dgm:prSet presAssocID="{A4BEDA59-C5D9-46B5-8192-B110CC33EE7C}" presName="compositeB"/>
      <dgm:spPr/>
      <dgm:t>
        <a:bodyPr/>
        <a:lstStyle/>
        <a:p/>
      </dgm:t>
    </dgm:pt>
    <dgm:pt modelId="{159558BF-1473-497D-9CDE-5140E1AEE34B}" type="pres">
      <dgm:prSet presAssocID="{A4BEDA59-C5D9-46B5-8192-B110CC33EE7C}" presName="textB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A963E47B-DFBE-413C-9C5F-AFD09EBAB693}" type="pres">
      <dgm:prSet presAssocID="{A4BEDA59-C5D9-46B5-8192-B110CC33EE7C}" presName="circleB"/>
      <dgm:spPr/>
      <dgm:t>
        <a:bodyPr/>
        <a:lstStyle/>
        <a:p/>
      </dgm:t>
    </dgm:pt>
    <dgm:pt modelId="{E450B30F-8DB0-4B37-8D22-B5E732524B6F}" type="pres">
      <dgm:prSet presAssocID="{A4BEDA59-C5D9-46B5-8192-B110CC33EE7C}" presName="spaceB"/>
      <dgm:spPr/>
      <dgm:t>
        <a:bodyPr/>
        <a:lstStyle/>
        <a:p/>
      </dgm:t>
    </dgm:pt>
    <dgm:pt modelId="{6F37A275-B013-4A46-BA1E-AF4DF7BF36A4}" type="pres">
      <dgm:prSet presAssocID="{33455643-1E6D-454D-A991-0D8D13668C63}" presName="space" presStyleCnt="0"/>
      <dgm:spPr/>
      <dgm:t>
        <a:bodyPr/>
        <a:lstStyle/>
        <a:p/>
      </dgm:t>
    </dgm:pt>
    <dgm:pt modelId="{39839E6F-24E3-471B-A5B1-526A7E5E6E6E}" type="pres">
      <dgm:prSet presAssocID="{5E6E53E2-697D-4AE4-AEEA-3D20F1AF858B}" presName="compositeA"/>
      <dgm:spPr/>
      <dgm:t>
        <a:bodyPr/>
        <a:lstStyle/>
        <a:p/>
      </dgm:t>
    </dgm:pt>
    <dgm:pt modelId="{EF5B7403-5580-4D94-87D8-47F2687F61C4}" type="pres">
      <dgm:prSet presAssocID="{5E6E53E2-697D-4AE4-AEEA-3D20F1AF858B}" presName="textA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53D5AB76-FFDE-45EC-B949-1D0EEF1101AF}" type="pres">
      <dgm:prSet presAssocID="{5E6E53E2-697D-4AE4-AEEA-3D20F1AF858B}" presName="circleA"/>
      <dgm:spPr/>
      <dgm:t>
        <a:bodyPr/>
        <a:lstStyle/>
        <a:p/>
      </dgm:t>
    </dgm:pt>
    <dgm:pt modelId="{0FC840F1-0A1C-4A50-A30B-CDD147869F64}" type="pres">
      <dgm:prSet presAssocID="{5E6E53E2-697D-4AE4-AEEA-3D20F1AF858B}" presName="spaceA"/>
      <dgm:spPr/>
      <dgm:t>
        <a:bodyPr/>
        <a:lstStyle/>
        <a:p/>
      </dgm:t>
    </dgm:pt>
    <dgm:pt modelId="{61FA5640-F3AA-43A7-B2E0-ECF0B988DF00}" type="pres">
      <dgm:prSet presAssocID="{7BC22177-505F-4EE5-9CF5-73543FAD44F3}" presName="space" presStyleCnt="0"/>
      <dgm:spPr/>
      <dgm:t>
        <a:bodyPr/>
        <a:lstStyle/>
        <a:p/>
      </dgm:t>
    </dgm:pt>
    <dgm:pt modelId="{5BB2365B-0FFA-4CCF-B3A3-22B8C5E7E105}" type="pres">
      <dgm:prSet presAssocID="{235FF5A5-B95A-4FAE-A487-87CE22AAD0EE}" presName="compositeB"/>
      <dgm:spPr/>
      <dgm:t>
        <a:bodyPr/>
        <a:lstStyle/>
        <a:p/>
      </dgm:t>
    </dgm:pt>
    <dgm:pt modelId="{1A330B7F-A0DB-420D-B4A2-A9EC68B4296C}" type="pres">
      <dgm:prSet presAssocID="{235FF5A5-B95A-4FAE-A487-87CE22AAD0EE}" presName="textB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01771660-2518-4EE6-B94C-071388DA6215}" type="pres">
      <dgm:prSet presAssocID="{235FF5A5-B95A-4FAE-A487-87CE22AAD0EE}" presName="circleB"/>
      <dgm:spPr/>
      <dgm:t>
        <a:bodyPr/>
        <a:lstStyle/>
        <a:p/>
      </dgm:t>
    </dgm:pt>
    <dgm:pt modelId="{C59826DF-CA3F-428A-850F-8C592D4DD4B6}" type="pres">
      <dgm:prSet presAssocID="{235FF5A5-B95A-4FAE-A487-87CE22AAD0EE}" presName="spaceB"/>
      <dgm:spPr/>
      <dgm:t>
        <a:bodyPr/>
        <a:lstStyle/>
        <a:p/>
      </dgm:t>
    </dgm:pt>
    <dgm:pt modelId="{43563FFB-AC7C-4920-8ACD-32F9F5FD9658}" type="pres">
      <dgm:prSet presAssocID="{2A719F9D-869A-4F28-A794-B2A18F2F9338}" presName="space" presStyleCnt="0"/>
      <dgm:spPr/>
      <dgm:t>
        <a:bodyPr/>
        <a:lstStyle/>
        <a:p/>
      </dgm:t>
    </dgm:pt>
    <dgm:pt modelId="{A4DFFD9E-833F-4D22-9590-C01437E61D04}" type="pres">
      <dgm:prSet presAssocID="{C5A5D533-9EC2-463C-B19A-E38B1672800F}" presName="compositeA"/>
      <dgm:spPr/>
      <dgm:t>
        <a:bodyPr/>
        <a:lstStyle/>
        <a:p/>
      </dgm:t>
    </dgm:pt>
    <dgm:pt modelId="{BD6D4843-7C93-403D-8A0A-095ED0E5620D}" type="pres">
      <dgm:prSet presAssocID="{C5A5D533-9EC2-463C-B19A-E38B1672800F}" presName="textA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C0833740-13C5-41D0-87F9-99D56573C4D6}" type="pres">
      <dgm:prSet presAssocID="{C5A5D533-9EC2-463C-B19A-E38B1672800F}" presName="circleA"/>
      <dgm:spPr/>
      <dgm:t>
        <a:bodyPr/>
        <a:lstStyle/>
        <a:p/>
      </dgm:t>
    </dgm:pt>
    <dgm:pt modelId="{306E79B0-BE67-40E1-AE81-B43048843BC5}" type="pres">
      <dgm:prSet presAssocID="{C5A5D533-9EC2-463C-B19A-E38B1672800F}" presName="spaceA"/>
      <dgm:spPr/>
      <dgm:t>
        <a:bodyPr/>
        <a:lstStyle/>
        <a:p/>
      </dgm:t>
    </dgm:pt>
    <dgm:pt modelId="{BE0B0A53-A6EE-4398-8B87-813F345FCC8B}" type="pres">
      <dgm:prSet presAssocID="{553EE209-3D0F-4EB2-9CAB-0CF7BE1DD9C8}" presName="space" presStyleCnt="0"/>
      <dgm:spPr/>
      <dgm:t>
        <a:bodyPr/>
        <a:lstStyle/>
        <a:p/>
      </dgm:t>
    </dgm:pt>
    <dgm:pt modelId="{BCC705E9-A89C-4D2D-86CE-7226C5FA7ABE}" type="pres">
      <dgm:prSet presAssocID="{D01C3498-1105-4E1F-8BB9-8C78ED8DD1F9}" presName="compositeB"/>
      <dgm:spPr/>
      <dgm:t>
        <a:bodyPr/>
        <a:lstStyle/>
        <a:p/>
      </dgm:t>
    </dgm:pt>
    <dgm:pt modelId="{E609CD25-28C2-4E73-A592-A4B6979752B8}" type="pres">
      <dgm:prSet presAssocID="{D01C3498-1105-4E1F-8BB9-8C78ED8DD1F9}" presName="textB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3F020AAE-F63F-44DF-8CB2-76A7E285C7AB}" type="pres">
      <dgm:prSet presAssocID="{D01C3498-1105-4E1F-8BB9-8C78ED8DD1F9}" presName="circleB"/>
      <dgm:spPr/>
      <dgm:t>
        <a:bodyPr/>
        <a:lstStyle/>
        <a:p/>
      </dgm:t>
    </dgm:pt>
    <dgm:pt modelId="{710917CA-D899-4342-9C6C-B6CC7267666E}" type="pres">
      <dgm:prSet presAssocID="{D01C3498-1105-4E1F-8BB9-8C78ED8DD1F9}" presName="spaceB"/>
      <dgm:spPr/>
      <dgm:t>
        <a:bodyPr/>
        <a:lstStyle/>
        <a:p/>
      </dgm:t>
    </dgm:pt>
    <dgm:pt modelId="{F44026AF-8327-454E-8DA5-7D825CF26CE5}" type="pres">
      <dgm:prSet presAssocID="{2F7C17A5-120D-4400-BCEC-36C7BDD3F677}" presName="space" presStyleCnt="0"/>
      <dgm:spPr/>
      <dgm:t>
        <a:bodyPr/>
        <a:lstStyle/>
        <a:p/>
      </dgm:t>
    </dgm:pt>
    <dgm:pt modelId="{6DCB9978-E632-45CE-865E-C5868E4F2DE6}" type="pres">
      <dgm:prSet presAssocID="{23BAB0B3-A338-41B5-A1EA-AB1AFE51F164}" presName="compositeA"/>
      <dgm:spPr/>
      <dgm:t>
        <a:bodyPr/>
        <a:lstStyle/>
        <a:p/>
      </dgm:t>
    </dgm:pt>
    <dgm:pt modelId="{EC0DAFF3-D870-448A-AA31-9EDBFF01378C}" type="pres">
      <dgm:prSet presAssocID="{23BAB0B3-A338-41B5-A1EA-AB1AFE51F164}" presName="textA" presStyleLbl="revTx">
        <dgm:presLayoutVars>
          <dgm:bulletEnabled val="1"/>
        </dgm:presLayoutVars>
      </dgm:prSet>
      <dgm:spPr/>
      <dgm:t>
        <a:bodyPr/>
        <a:lstStyle/>
        <a:p/>
      </dgm:t>
    </dgm:pt>
    <dgm:pt modelId="{3B047BF8-E735-4FE1-B49E-006D59ABF507}" type="pres">
      <dgm:prSet presAssocID="{23BAB0B3-A338-41B5-A1EA-AB1AFE51F164}" presName="circleA"/>
      <dgm:spPr/>
      <dgm:t>
        <a:bodyPr/>
        <a:lstStyle/>
        <a:p/>
      </dgm:t>
    </dgm:pt>
    <dgm:pt modelId="{06254090-C8A5-491E-A96F-A67B2C5FDFA0}" type="pres">
      <dgm:prSet presAssocID="{23BAB0B3-A338-41B5-A1EA-AB1AFE51F164}" presName="spaceA"/>
      <dgm:spPr/>
      <dgm:t>
        <a:bodyPr/>
        <a:lstStyle/>
        <a:p/>
      </dgm:t>
    </dgm:pt>
  </dgm:ptLst>
  <dgm:cxnLst>
    <dgm:cxn modelId="{1B70C1E5-89DC-4A40-A6D8-DBFE274307C4}" srcId="{7FA58C20-A55F-4283-8C05-E8D55D633BA3}" destId="{C9FFEFE2-3984-4B18-81BB-AA0443EE1A09}" srcOrd="0" destOrd="0" parTransId="{EEFE42B7-96A2-49F9-BED1-89564F920669}" sibTransId="{62332234-A2BF-49AD-8B99-59A7C6D9A252}"/>
    <dgm:cxn modelId="{91AF792A-C02F-49FB-A0F1-5F480A7B914F}" srcId="{7FA58C20-A55F-4283-8C05-E8D55D633BA3}" destId="{CEBFCD8F-5317-469D-A620-DC7455D2E256}" srcOrd="1" destOrd="0" parTransId="{0BD45DB2-3AEC-4050-B9A8-88F0C9A05558}" sibTransId="{8900815C-257A-4068-88AD-E7183A24BD89}"/>
    <dgm:cxn modelId="{C37AC9DD-0E78-48D0-868B-0689D7CE5CF3}" srcId="{7FA58C20-A55F-4283-8C05-E8D55D633BA3}" destId="{A4BEDA59-C5D9-46B5-8192-B110CC33EE7C}" srcOrd="2" destOrd="0" parTransId="{C65D4367-566E-497E-B631-62C1FA0F70EC}" sibTransId="{33455643-1E6D-454D-A991-0D8D13668C63}"/>
    <dgm:cxn modelId="{98E2FB93-E85F-4EDD-8902-24DF94023CE4}" srcId="{7FA58C20-A55F-4283-8C05-E8D55D633BA3}" destId="{5E6E53E2-697D-4AE4-AEEA-3D20F1AF858B}" srcOrd="3" destOrd="0" parTransId="{2C96F7C8-BE54-4960-98BB-A207E23D93C6}" sibTransId="{7BC22177-505F-4EE5-9CF5-73543FAD44F3}"/>
    <dgm:cxn modelId="{3607AD26-414D-4863-A40E-C617DAA738E0}" srcId="{7FA58C20-A55F-4283-8C05-E8D55D633BA3}" destId="{235FF5A5-B95A-4FAE-A487-87CE22AAD0EE}" srcOrd="4" destOrd="0" parTransId="{85D5F56D-6A2E-479A-8080-770DF6F41DFB}" sibTransId="{2A719F9D-869A-4F28-A794-B2A18F2F9338}"/>
    <dgm:cxn modelId="{D63201EC-9EA8-4511-840D-6AB87E8210FE}" srcId="{7FA58C20-A55F-4283-8C05-E8D55D633BA3}" destId="{C5A5D533-9EC2-463C-B19A-E38B1672800F}" srcOrd="5" destOrd="0" parTransId="{2A72F2E2-48AD-4E3F-8D4C-9646811AD1DB}" sibTransId="{553EE209-3D0F-4EB2-9CAB-0CF7BE1DD9C8}"/>
    <dgm:cxn modelId="{E003B319-7ECF-4AF9-A0A7-389846FF8F4D}" srcId="{7FA58C20-A55F-4283-8C05-E8D55D633BA3}" destId="{D01C3498-1105-4E1F-8BB9-8C78ED8DD1F9}" srcOrd="6" destOrd="0" parTransId="{5C14C806-61A7-4CF1-8BB6-970D254B7986}" sibTransId="{2F7C17A5-120D-4400-BCEC-36C7BDD3F677}"/>
    <dgm:cxn modelId="{D5B64626-BF3E-4178-B889-4B9AABBC8A11}" srcId="{7FA58C20-A55F-4283-8C05-E8D55D633BA3}" destId="{23BAB0B3-A338-41B5-A1EA-AB1AFE51F164}" srcOrd="7" destOrd="0" parTransId="{AFAAAE2A-FE6F-4633-A82A-BA8D152A3605}" sibTransId="{E0F221C0-F787-4D0A-BAC6-6E4FE9A21658}"/>
    <dgm:cxn modelId="{8BD3D300-222C-4A6C-BAF1-D1A9469C1D8A}" type="presOf" srcId="{7FA58C20-A55F-4283-8C05-E8D55D633BA3}" destId="{B34DA78B-2578-486D-8462-3250FA86E9B5}" srcOrd="0" destOrd="0" presId="urn:microsoft.com/office/officeart/2005/8/layout/hProcess11"/>
    <dgm:cxn modelId="{97B9DCEF-37CA-4785-9829-B7F35DB2A0C6}" type="presParOf" srcId="{B34DA78B-2578-486D-8462-3250FA86E9B5}" destId="{3280ABDD-CE05-4EFA-8600-F697FE589221}" srcOrd="0" destOrd="0" presId="urn:microsoft.com/office/officeart/2005/8/layout/hProcess11"/>
    <dgm:cxn modelId="{D838550D-FF05-4E34-ABAC-E9AD412BB00A}" type="presParOf" srcId="{B34DA78B-2578-486D-8462-3250FA86E9B5}" destId="{A260D5A2-FABB-475B-BD74-516E6FA2C26F}" srcOrd="1" destOrd="0" presId="urn:microsoft.com/office/officeart/2005/8/layout/hProcess11"/>
    <dgm:cxn modelId="{BF2CD06B-46FA-46F4-B804-AF17372A4D96}" type="presParOf" srcId="{A260D5A2-FABB-475B-BD74-516E6FA2C26F}" destId="{AA10BEAB-A08A-477A-A992-692CE833696D}" srcOrd="0" destOrd="0" presId="urn:microsoft.com/office/officeart/2005/8/layout/hProcess11"/>
    <dgm:cxn modelId="{17F64401-9446-4DB2-AFC1-BEF2E691C494}" type="presParOf" srcId="{AA10BEAB-A08A-477A-A992-692CE833696D}" destId="{CE3B2729-1A3A-4805-AF38-2D900E5B2E0A}" srcOrd="0" destOrd="0" presId="urn:microsoft.com/office/officeart/2005/8/layout/hProcess11"/>
    <dgm:cxn modelId="{9B928013-61E0-464A-A640-53C6285F1EC6}" type="presOf" srcId="{C9FFEFE2-3984-4B18-81BB-AA0443EE1A09}" destId="{CE3B2729-1A3A-4805-AF38-2D900E5B2E0A}" srcOrd="0" destOrd="0" presId="urn:microsoft.com/office/officeart/2005/8/layout/hProcess11"/>
    <dgm:cxn modelId="{AFC62943-A588-4478-9FBD-98541B78B303}" type="presParOf" srcId="{AA10BEAB-A08A-477A-A992-692CE833696D}" destId="{F8E721F0-2B44-4B2D-84B3-0B5CCF77DBCA}" srcOrd="1" destOrd="0" presId="urn:microsoft.com/office/officeart/2005/8/layout/hProcess11"/>
    <dgm:cxn modelId="{D5EAA4A3-12A4-41B7-9DF0-E97CA20FE58B}" type="presParOf" srcId="{AA10BEAB-A08A-477A-A992-692CE833696D}" destId="{11C861AA-8112-43BF-9D83-7DCFE3246056}" srcOrd="2" destOrd="0" presId="urn:microsoft.com/office/officeart/2005/8/layout/hProcess11"/>
    <dgm:cxn modelId="{33D606FE-4CF7-4231-84CB-3A14477779FD}" type="presParOf" srcId="{A260D5A2-FABB-475B-BD74-516E6FA2C26F}" destId="{A8EC375E-4129-444A-81D5-F3B8FF47AEF7}" srcOrd="1" destOrd="0" presId="urn:microsoft.com/office/officeart/2005/8/layout/hProcess11"/>
    <dgm:cxn modelId="{BEFB5DF8-E5F9-4D85-B65D-F1821FAEA7BF}" type="presParOf" srcId="{A260D5A2-FABB-475B-BD74-516E6FA2C26F}" destId="{E5F91A8C-E88B-41D3-9C07-9FFE52755548}" srcOrd="2" destOrd="0" presId="urn:microsoft.com/office/officeart/2005/8/layout/hProcess11"/>
    <dgm:cxn modelId="{C2BE8B18-1200-437D-8B03-23B014794C55}" type="presParOf" srcId="{E5F91A8C-E88B-41D3-9C07-9FFE52755548}" destId="{725835EA-D902-435E-9E13-CE570CC4E79C}" srcOrd="0" destOrd="0" presId="urn:microsoft.com/office/officeart/2005/8/layout/hProcess11"/>
    <dgm:cxn modelId="{61C65466-60CD-401E-9418-55DC9B35CF97}" type="presOf" srcId="{CEBFCD8F-5317-469D-A620-DC7455D2E256}" destId="{725835EA-D902-435E-9E13-CE570CC4E79C}" srcOrd="0" destOrd="0" presId="urn:microsoft.com/office/officeart/2005/8/layout/hProcess11"/>
    <dgm:cxn modelId="{83F30B2E-998F-439E-AFFC-54B68823BB72}" type="presParOf" srcId="{E5F91A8C-E88B-41D3-9C07-9FFE52755548}" destId="{5B20032B-7AAC-4A08-BC9E-B6170BAA7175}" srcOrd="1" destOrd="0" presId="urn:microsoft.com/office/officeart/2005/8/layout/hProcess11"/>
    <dgm:cxn modelId="{F4F85854-0387-42DE-B838-6D93D808D56E}" type="presParOf" srcId="{E5F91A8C-E88B-41D3-9C07-9FFE52755548}" destId="{FD60F4B4-78B7-4D18-A5BB-CB86A1AD48F0}" srcOrd="2" destOrd="0" presId="urn:microsoft.com/office/officeart/2005/8/layout/hProcess11"/>
    <dgm:cxn modelId="{F8C65F34-C296-4798-9A31-0273F3CD8982}" type="presParOf" srcId="{A260D5A2-FABB-475B-BD74-516E6FA2C26F}" destId="{7DDE303C-DB24-4A4C-9058-E1B18E32A30E}" srcOrd="3" destOrd="0" presId="urn:microsoft.com/office/officeart/2005/8/layout/hProcess11"/>
    <dgm:cxn modelId="{4C90628B-5B90-4A0A-87B7-E1AE37220334}" type="presParOf" srcId="{A260D5A2-FABB-475B-BD74-516E6FA2C26F}" destId="{896CF837-D39A-411D-9C3E-F16042CB4EAE}" srcOrd="4" destOrd="0" presId="urn:microsoft.com/office/officeart/2005/8/layout/hProcess11"/>
    <dgm:cxn modelId="{4BB3CD4B-C179-41E3-A045-22E2F21BA5D6}" type="presParOf" srcId="{896CF837-D39A-411D-9C3E-F16042CB4EAE}" destId="{159558BF-1473-497D-9CDE-5140E1AEE34B}" srcOrd="0" destOrd="0" presId="urn:microsoft.com/office/officeart/2005/8/layout/hProcess11"/>
    <dgm:cxn modelId="{2779B292-2CEE-430B-B0A0-484886BE1F4E}" type="presOf" srcId="{A4BEDA59-C5D9-46B5-8192-B110CC33EE7C}" destId="{159558BF-1473-497D-9CDE-5140E1AEE34B}" srcOrd="0" destOrd="0" presId="urn:microsoft.com/office/officeart/2005/8/layout/hProcess11"/>
    <dgm:cxn modelId="{66543046-C879-4943-B9F3-901953E1A308}" type="presParOf" srcId="{896CF837-D39A-411D-9C3E-F16042CB4EAE}" destId="{A963E47B-DFBE-413C-9C5F-AFD09EBAB693}" srcOrd="1" destOrd="0" presId="urn:microsoft.com/office/officeart/2005/8/layout/hProcess11"/>
    <dgm:cxn modelId="{10402DC3-D46E-48B6-9D7D-4C58224AA385}" type="presParOf" srcId="{896CF837-D39A-411D-9C3E-F16042CB4EAE}" destId="{E450B30F-8DB0-4B37-8D22-B5E732524B6F}" srcOrd="2" destOrd="0" presId="urn:microsoft.com/office/officeart/2005/8/layout/hProcess11"/>
    <dgm:cxn modelId="{AC541ECF-D3F7-451A-A01C-E4D3E4EDF963}" type="presParOf" srcId="{A260D5A2-FABB-475B-BD74-516E6FA2C26F}" destId="{6F37A275-B013-4A46-BA1E-AF4DF7BF36A4}" srcOrd="5" destOrd="0" presId="urn:microsoft.com/office/officeart/2005/8/layout/hProcess11"/>
    <dgm:cxn modelId="{1E721D32-3845-4FF3-8B25-E9590BBF1E69}" type="presParOf" srcId="{A260D5A2-FABB-475B-BD74-516E6FA2C26F}" destId="{39839E6F-24E3-471B-A5B1-526A7E5E6E6E}" srcOrd="6" destOrd="0" presId="urn:microsoft.com/office/officeart/2005/8/layout/hProcess11"/>
    <dgm:cxn modelId="{46D611E2-63C3-4708-B7F2-14DD1CC7E536}" type="presParOf" srcId="{39839E6F-24E3-471B-A5B1-526A7E5E6E6E}" destId="{EF5B7403-5580-4D94-87D8-47F2687F61C4}" srcOrd="0" destOrd="0" presId="urn:microsoft.com/office/officeart/2005/8/layout/hProcess11"/>
    <dgm:cxn modelId="{EE59AB71-FD0B-4D55-B09B-314C65534A6C}" type="presOf" srcId="{5E6E53E2-697D-4AE4-AEEA-3D20F1AF858B}" destId="{EF5B7403-5580-4D94-87D8-47F2687F61C4}" srcOrd="0" destOrd="0" presId="urn:microsoft.com/office/officeart/2005/8/layout/hProcess11"/>
    <dgm:cxn modelId="{D34370C6-833F-4840-886B-5FC97DAD51C9}" type="presParOf" srcId="{39839E6F-24E3-471B-A5B1-526A7E5E6E6E}" destId="{53D5AB76-FFDE-45EC-B949-1D0EEF1101AF}" srcOrd="1" destOrd="0" presId="urn:microsoft.com/office/officeart/2005/8/layout/hProcess11"/>
    <dgm:cxn modelId="{30FC3DC9-9FC8-4597-9A8B-9889BDC4D921}" type="presParOf" srcId="{39839E6F-24E3-471B-A5B1-526A7E5E6E6E}" destId="{0FC840F1-0A1C-4A50-A30B-CDD147869F64}" srcOrd="2" destOrd="0" presId="urn:microsoft.com/office/officeart/2005/8/layout/hProcess11"/>
    <dgm:cxn modelId="{12ED806E-FE8A-4304-ADA1-06C0D7D3A543}" type="presParOf" srcId="{A260D5A2-FABB-475B-BD74-516E6FA2C26F}" destId="{61FA5640-F3AA-43A7-B2E0-ECF0B988DF00}" srcOrd="7" destOrd="0" presId="urn:microsoft.com/office/officeart/2005/8/layout/hProcess11"/>
    <dgm:cxn modelId="{0788204C-B25A-4915-8D77-92DF09294B43}" type="presParOf" srcId="{A260D5A2-FABB-475B-BD74-516E6FA2C26F}" destId="{5BB2365B-0FFA-4CCF-B3A3-22B8C5E7E105}" srcOrd="8" destOrd="0" presId="urn:microsoft.com/office/officeart/2005/8/layout/hProcess11"/>
    <dgm:cxn modelId="{A1047A99-7FFD-4FF4-A57F-08D15131A976}" type="presParOf" srcId="{5BB2365B-0FFA-4CCF-B3A3-22B8C5E7E105}" destId="{1A330B7F-A0DB-420D-B4A2-A9EC68B4296C}" srcOrd="0" destOrd="0" presId="urn:microsoft.com/office/officeart/2005/8/layout/hProcess11"/>
    <dgm:cxn modelId="{A0368F1D-C3CD-4211-98B6-13D8DA4A38A7}" type="presOf" srcId="{235FF5A5-B95A-4FAE-A487-87CE22AAD0EE}" destId="{1A330B7F-A0DB-420D-B4A2-A9EC68B4296C}" srcOrd="0" destOrd="0" presId="urn:microsoft.com/office/officeart/2005/8/layout/hProcess11"/>
    <dgm:cxn modelId="{25B2E3D1-C3A7-43F4-BE63-17EF97115515}" type="presParOf" srcId="{5BB2365B-0FFA-4CCF-B3A3-22B8C5E7E105}" destId="{01771660-2518-4EE6-B94C-071388DA6215}" srcOrd="1" destOrd="0" presId="urn:microsoft.com/office/officeart/2005/8/layout/hProcess11"/>
    <dgm:cxn modelId="{131CF470-C765-4A9B-8125-9496EEE0C1AF}" type="presParOf" srcId="{5BB2365B-0FFA-4CCF-B3A3-22B8C5E7E105}" destId="{C59826DF-CA3F-428A-850F-8C592D4DD4B6}" srcOrd="2" destOrd="0" presId="urn:microsoft.com/office/officeart/2005/8/layout/hProcess11"/>
    <dgm:cxn modelId="{01A85E5B-7DDF-4B81-8316-F3525DE2EB09}" type="presParOf" srcId="{A260D5A2-FABB-475B-BD74-516E6FA2C26F}" destId="{43563FFB-AC7C-4920-8ACD-32F9F5FD9658}" srcOrd="9" destOrd="0" presId="urn:microsoft.com/office/officeart/2005/8/layout/hProcess11"/>
    <dgm:cxn modelId="{894F957F-67D0-471E-8854-A678FDCCAC88}" type="presParOf" srcId="{A260D5A2-FABB-475B-BD74-516E6FA2C26F}" destId="{A4DFFD9E-833F-4D22-9590-C01437E61D04}" srcOrd="10" destOrd="0" presId="urn:microsoft.com/office/officeart/2005/8/layout/hProcess11"/>
    <dgm:cxn modelId="{8DC64316-5590-4733-851D-F24115287039}" type="presParOf" srcId="{A4DFFD9E-833F-4D22-9590-C01437E61D04}" destId="{BD6D4843-7C93-403D-8A0A-095ED0E5620D}" srcOrd="0" destOrd="0" presId="urn:microsoft.com/office/officeart/2005/8/layout/hProcess11"/>
    <dgm:cxn modelId="{5BBA8395-6408-475B-9798-7BC927F1F2FA}" type="presOf" srcId="{C5A5D533-9EC2-463C-B19A-E38B1672800F}" destId="{BD6D4843-7C93-403D-8A0A-095ED0E5620D}" srcOrd="0" destOrd="0" presId="urn:microsoft.com/office/officeart/2005/8/layout/hProcess11"/>
    <dgm:cxn modelId="{CE3FB94A-11F8-4F04-80AA-35FCEF0F7CF7}" type="presParOf" srcId="{A4DFFD9E-833F-4D22-9590-C01437E61D04}" destId="{C0833740-13C5-41D0-87F9-99D56573C4D6}" srcOrd="1" destOrd="0" presId="urn:microsoft.com/office/officeart/2005/8/layout/hProcess11"/>
    <dgm:cxn modelId="{B36AA8A0-71CC-4644-BFFE-D9CF8830AE52}" type="presParOf" srcId="{A4DFFD9E-833F-4D22-9590-C01437E61D04}" destId="{306E79B0-BE67-40E1-AE81-B43048843BC5}" srcOrd="2" destOrd="0" presId="urn:microsoft.com/office/officeart/2005/8/layout/hProcess11"/>
    <dgm:cxn modelId="{4ABF6703-C953-4C41-834E-FB37D63DBAF2}" type="presParOf" srcId="{A260D5A2-FABB-475B-BD74-516E6FA2C26F}" destId="{BE0B0A53-A6EE-4398-8B87-813F345FCC8B}" srcOrd="11" destOrd="0" presId="urn:microsoft.com/office/officeart/2005/8/layout/hProcess11"/>
    <dgm:cxn modelId="{54CE533E-E6A1-4D39-9653-7AB2A43AF2D4}" type="presParOf" srcId="{A260D5A2-FABB-475B-BD74-516E6FA2C26F}" destId="{BCC705E9-A89C-4D2D-86CE-7226C5FA7ABE}" srcOrd="12" destOrd="0" presId="urn:microsoft.com/office/officeart/2005/8/layout/hProcess11"/>
    <dgm:cxn modelId="{2018DA9F-93E0-4F01-ADE8-82984C3ABCE4}" type="presParOf" srcId="{BCC705E9-A89C-4D2D-86CE-7226C5FA7ABE}" destId="{E609CD25-28C2-4E73-A592-A4B6979752B8}" srcOrd="0" destOrd="0" presId="urn:microsoft.com/office/officeart/2005/8/layout/hProcess11"/>
    <dgm:cxn modelId="{8440CFD5-9D95-47CC-BB45-CCEB0E5198B9}" type="presOf" srcId="{D01C3498-1105-4E1F-8BB9-8C78ED8DD1F9}" destId="{E609CD25-28C2-4E73-A592-A4B6979752B8}" srcOrd="0" destOrd="0" presId="urn:microsoft.com/office/officeart/2005/8/layout/hProcess11"/>
    <dgm:cxn modelId="{7D411A6E-A116-4D45-83C4-31BAC9031EBD}" type="presParOf" srcId="{BCC705E9-A89C-4D2D-86CE-7226C5FA7ABE}" destId="{3F020AAE-F63F-44DF-8CB2-76A7E285C7AB}" srcOrd="1" destOrd="0" presId="urn:microsoft.com/office/officeart/2005/8/layout/hProcess11"/>
    <dgm:cxn modelId="{F99D090F-DAE0-40BE-9997-0E6D8CAB48D3}" type="presParOf" srcId="{BCC705E9-A89C-4D2D-86CE-7226C5FA7ABE}" destId="{710917CA-D899-4342-9C6C-B6CC7267666E}" srcOrd="2" destOrd="0" presId="urn:microsoft.com/office/officeart/2005/8/layout/hProcess11"/>
    <dgm:cxn modelId="{BBB2A7C4-427C-4875-B43D-6E51A55B78FA}" type="presParOf" srcId="{A260D5A2-FABB-475B-BD74-516E6FA2C26F}" destId="{F44026AF-8327-454E-8DA5-7D825CF26CE5}" srcOrd="13" destOrd="0" presId="urn:microsoft.com/office/officeart/2005/8/layout/hProcess11"/>
    <dgm:cxn modelId="{DEB6F8D9-E63D-4AF8-91F4-C3ACD0BFECD7}" type="presParOf" srcId="{A260D5A2-FABB-475B-BD74-516E6FA2C26F}" destId="{6DCB9978-E632-45CE-865E-C5868E4F2DE6}" srcOrd="14" destOrd="0" presId="urn:microsoft.com/office/officeart/2005/8/layout/hProcess11"/>
    <dgm:cxn modelId="{BDB09C90-30C8-442A-8CF2-AE1F76F45445}" type="presParOf" srcId="{6DCB9978-E632-45CE-865E-C5868E4F2DE6}" destId="{EC0DAFF3-D870-448A-AA31-9EDBFF01378C}" srcOrd="0" destOrd="0" presId="urn:microsoft.com/office/officeart/2005/8/layout/hProcess11"/>
    <dgm:cxn modelId="{D2310A4B-6F6F-4FD8-B125-D117D11BD057}" type="presOf" srcId="{23BAB0B3-A338-41B5-A1EA-AB1AFE51F164}" destId="{EC0DAFF3-D870-448A-AA31-9EDBFF01378C}" srcOrd="0" destOrd="0" presId="urn:microsoft.com/office/officeart/2005/8/layout/hProcess11"/>
    <dgm:cxn modelId="{CFD1E7FA-3082-49EE-A333-E4C41BC3B760}" type="presParOf" srcId="{6DCB9978-E632-45CE-865E-C5868E4F2DE6}" destId="{3B047BF8-E735-4FE1-B49E-006D59ABF507}" srcOrd="1" destOrd="0" presId="urn:microsoft.com/office/officeart/2005/8/layout/hProcess11"/>
    <dgm:cxn modelId="{59DED94A-68C7-43BA-AA05-DE9EE53B551E}" type="presParOf" srcId="{6DCB9978-E632-45CE-865E-C5868E4F2DE6}" destId="{06254090-C8A5-491E-A96F-A67B2C5FDFA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7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0ABDD-CE05-4EFA-8600-F697FE589221}">
      <dsp:nvSpPr>
        <dsp:cNvPr id="0" name=""/>
        <dsp:cNvSpPr/>
      </dsp:nvSpPr>
      <dsp:spPr>
        <a:xfrm>
          <a:off x="0" y="1142999"/>
          <a:ext cx="11582400" cy="14630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B6511-647A-4BC4-9052-0E6D621CC45B}">
      <dsp:nvSpPr>
        <dsp:cNvPr id="0" name=""/>
        <dsp:cNvSpPr/>
      </dsp:nvSpPr>
      <dsp:spPr>
        <a:xfrm>
          <a:off x="256" y="0"/>
          <a:ext cx="1256991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CPRA effective – Dec 16 2020</a:t>
          </a:r>
          <a:endParaRPr lang="en-US" sz="14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" y="0"/>
        <a:ext cx="1256991" cy="1463040"/>
      </dsp:txXfrm>
    </dsp:sp>
    <dsp:sp modelId="{868ED66A-4FA0-4ED6-B353-86352386159E}">
      <dsp:nvSpPr>
        <dsp:cNvPr id="0" name=""/>
        <dsp:cNvSpPr/>
      </dsp:nvSpPr>
      <dsp:spPr>
        <a:xfrm>
          <a:off x="445872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BC0DD-0B0B-44B7-B2EC-2A9CEF1AC35D}">
      <dsp:nvSpPr>
        <dsp:cNvPr id="0" name=""/>
        <dsp:cNvSpPr/>
      </dsp:nvSpPr>
      <dsp:spPr>
        <a:xfrm>
          <a:off x="1297776" y="2194559"/>
          <a:ext cx="1171298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VCDPA</a:t>
          </a: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signed into law –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Mar 3 2021</a:t>
          </a:r>
          <a:endParaRPr lang="en-US" sz="14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7776" y="2194559"/>
        <a:ext cx="1171298" cy="1463040"/>
      </dsp:txXfrm>
    </dsp:sp>
    <dsp:sp modelId="{D31406B7-32D2-4A6E-9D4D-93B5523DB802}">
      <dsp:nvSpPr>
        <dsp:cNvPr id="0" name=""/>
        <dsp:cNvSpPr/>
      </dsp:nvSpPr>
      <dsp:spPr>
        <a:xfrm>
          <a:off x="1700545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8F39-1774-4C63-A649-8E597237AA21}">
      <dsp:nvSpPr>
        <dsp:cNvPr id="0" name=""/>
        <dsp:cNvSpPr/>
      </dsp:nvSpPr>
      <dsp:spPr>
        <a:xfrm>
          <a:off x="2509602" y="0"/>
          <a:ext cx="1384721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California Privacy Protection Agency (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CPPA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) Board  –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Mar 17 2021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9602" y="0"/>
        <a:ext cx="1384721" cy="1463040"/>
      </dsp:txXfrm>
    </dsp:sp>
    <dsp:sp modelId="{F5FB50A1-3357-4F87-95AB-BCF5975B4886}">
      <dsp:nvSpPr>
        <dsp:cNvPr id="0" name=""/>
        <dsp:cNvSpPr/>
      </dsp:nvSpPr>
      <dsp:spPr>
        <a:xfrm>
          <a:off x="3019083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E15B2-C602-4DA1-993E-5459042030CE}">
      <dsp:nvSpPr>
        <dsp:cNvPr id="0" name=""/>
        <dsp:cNvSpPr/>
      </dsp:nvSpPr>
      <dsp:spPr>
        <a:xfrm>
          <a:off x="3934852" y="2194559"/>
          <a:ext cx="1184048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CPPA’s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CPRA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rulemaking process –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July 1 2021 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4852" y="2194559"/>
        <a:ext cx="1184048" cy="1463040"/>
      </dsp:txXfrm>
    </dsp:sp>
    <dsp:sp modelId="{D9159637-1366-47CD-A056-DA6DE212E22F}">
      <dsp:nvSpPr>
        <dsp:cNvPr id="0" name=""/>
        <dsp:cNvSpPr/>
      </dsp:nvSpPr>
      <dsp:spPr>
        <a:xfrm>
          <a:off x="4343996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1D09-553D-47EC-A2A3-7EB1416CF9F0}">
      <dsp:nvSpPr>
        <dsp:cNvPr id="0" name=""/>
        <dsp:cNvSpPr/>
      </dsp:nvSpPr>
      <dsp:spPr>
        <a:xfrm>
          <a:off x="5159429" y="0"/>
          <a:ext cx="1096012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VCDPA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Working Group report</a:t>
          </a:r>
          <a:r>
            <a:rPr lang="en-US" sz="12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due –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Nov 1 2021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9429" y="0"/>
        <a:ext cx="1096012" cy="1463040"/>
      </dsp:txXfrm>
    </dsp:sp>
    <dsp:sp modelId="{C4E2EB9A-9B9F-4E70-B9D2-CF834820395A}">
      <dsp:nvSpPr>
        <dsp:cNvPr id="0" name=""/>
        <dsp:cNvSpPr/>
      </dsp:nvSpPr>
      <dsp:spPr>
        <a:xfrm>
          <a:off x="5524555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12B47-260E-4FE6-9E8F-CF0AA97C23AD}">
      <dsp:nvSpPr>
        <dsp:cNvPr id="0" name=""/>
        <dsp:cNvSpPr/>
      </dsp:nvSpPr>
      <dsp:spPr>
        <a:xfrm>
          <a:off x="6295970" y="2194559"/>
          <a:ext cx="159825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Final CPRA Regulations –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Jul 1 2022</a:t>
          </a:r>
          <a:endParaRPr lang="en-US" sz="14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5970" y="2194559"/>
        <a:ext cx="1598257" cy="1463040"/>
      </dsp:txXfrm>
    </dsp:sp>
    <dsp:sp modelId="{340307BC-AD6A-451B-8117-D6A0BF1C0A3F}">
      <dsp:nvSpPr>
        <dsp:cNvPr id="0" name=""/>
        <dsp:cNvSpPr/>
      </dsp:nvSpPr>
      <dsp:spPr>
        <a:xfrm>
          <a:off x="6912219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32B84-BAB4-4479-AD03-EB8A3664B536}">
      <dsp:nvSpPr>
        <dsp:cNvPr id="0" name=""/>
        <dsp:cNvSpPr/>
      </dsp:nvSpPr>
      <dsp:spPr>
        <a:xfrm>
          <a:off x="7934756" y="0"/>
          <a:ext cx="1074718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CPRA</a:t>
          </a: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operative and </a:t>
          </a:r>
          <a:r>
            <a:rPr lang="en-US" sz="1400" b="1" kern="1200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VCDPA</a:t>
          </a: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in effect –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Jan 1 2023</a:t>
          </a:r>
          <a:endParaRPr lang="en-US" sz="14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4756" y="0"/>
        <a:ext cx="1074718" cy="1463040"/>
      </dsp:txXfrm>
    </dsp:sp>
    <dsp:sp modelId="{14122984-EB74-4222-9E0D-D998DD790D87}">
      <dsp:nvSpPr>
        <dsp:cNvPr id="0" name=""/>
        <dsp:cNvSpPr/>
      </dsp:nvSpPr>
      <dsp:spPr>
        <a:xfrm>
          <a:off x="8289235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517B7-47B1-47A4-8603-715C469F8AFC}">
      <dsp:nvSpPr>
        <dsp:cNvPr id="0" name=""/>
        <dsp:cNvSpPr/>
      </dsp:nvSpPr>
      <dsp:spPr>
        <a:xfrm>
          <a:off x="9050003" y="2194559"/>
          <a:ext cx="1373900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CPRA enforceable – Jul 1 2023</a:t>
          </a:r>
          <a:endParaRPr lang="en-US" sz="14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0003" y="2194559"/>
        <a:ext cx="1373900" cy="1463040"/>
      </dsp:txXfrm>
    </dsp:sp>
    <dsp:sp modelId="{BF244739-08B4-4A56-B3A2-C86CA32D9450}">
      <dsp:nvSpPr>
        <dsp:cNvPr id="0" name=""/>
        <dsp:cNvSpPr/>
      </dsp:nvSpPr>
      <dsp:spPr>
        <a:xfrm>
          <a:off x="9554073" y="1645920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/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/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9AD51C3-5212-4D48-8974-551F7A2689A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/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/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330292-2EBC-4EE7-8D93-8A69480A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5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/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/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AFF8DB-915D-40E6-8E5E-C8DD8055AF03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/>
        </p:spPr>
        <p:txBody>
          <a:bodyPr vert="horz" lIns="96661" tIns="48331" rIns="96661" bIns="48331" rtlCol="0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/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/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F5DD5C-FEFF-4D4F-9A9B-E7DD1A3A0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8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9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0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7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6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1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9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9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4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5C-FEFF-4D4F-9A9B-E7DD1A3A0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7852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199"/>
            <a:ext cx="11274552" cy="1909763"/>
          </a:xfrm>
        </p:spPr>
        <p:txBody>
          <a:bodyPr lIns="0" tIns="0" rIns="0" bIns="0" anchor="t"/>
          <a:lstStyle>
            <a:lvl1pPr algn="l">
              <a:lnSpc>
                <a:spcPts val="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11274552" cy="1655762"/>
          </a:xfr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1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457200"/>
            <a:ext cx="6519672" cy="5257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932237" cy="274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8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371850" y="2000250"/>
            <a:ext cx="5448300" cy="28575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8965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24400" y="2057400"/>
            <a:ext cx="2743200" cy="27432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48245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71601"/>
            <a:ext cx="11274553" cy="914400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971800"/>
            <a:ext cx="11274554" cy="2743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2286001"/>
            <a:ext cx="11274552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78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71601"/>
            <a:ext cx="3932237" cy="1371600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1601"/>
            <a:ext cx="6778752" cy="4343399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2743200"/>
            <a:ext cx="3932237" cy="2971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600199"/>
            <a:ext cx="11274552" cy="1909763"/>
          </a:xfrm>
        </p:spPr>
        <p:txBody>
          <a:bodyPr lIns="0" tIns="0" rIns="0" bIns="0" anchor="t"/>
          <a:lstStyle>
            <a:lvl1pPr algn="l">
              <a:lnSpc>
                <a:spcPts val="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11274552" cy="1655762"/>
          </a:xfr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600199"/>
            <a:ext cx="11274552" cy="1909763"/>
          </a:xfrm>
        </p:spPr>
        <p:txBody>
          <a:bodyPr lIns="0" tIns="0" rIns="0" bIns="0" anchor="t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57200" y="457200"/>
            <a:ext cx="1886755" cy="457200"/>
          </a:xfrm>
          <a:prstGeom prst="rect"/>
          <a:effectLst>
            <a:outerShdw blurRad="381000" dir="5400000" algn="ctr" rotWithShape="0">
              <a:schemeClr val="tx2"/>
            </a:outerShdw>
          </a:effec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11274552" cy="1655762"/>
          </a:xfr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3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11274552" cy="1371600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5422392" cy="320040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2743200"/>
            <a:ext cx="5422392" cy="320040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3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11274552" cy="914400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86000"/>
            <a:ext cx="5422392" cy="457200"/>
          </a:xfrm>
        </p:spPr>
        <p:txBody>
          <a:bodyPr anchor="t" anchorCtr="0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753139"/>
            <a:ext cx="5422392" cy="320040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9360" y="2286000"/>
            <a:ext cx="5422392" cy="457200"/>
          </a:xfrm>
        </p:spPr>
        <p:txBody>
          <a:bodyPr anchor="t" anchorCtr="0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9360" y="2753139"/>
            <a:ext cx="5422392" cy="320040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9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932237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1600"/>
            <a:ext cx="6519672" cy="43433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932237" cy="274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94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2.xml" /><Relationship Id="rId15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11274552" cy="914400"/>
          </a:xfrm>
          <a:prstGeom prst="rect"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999"/>
            <a:ext cx="11274552" cy="3429000"/>
          </a:xfrm>
          <a:prstGeom prst="rect"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126480"/>
            <a:ext cx="11274552" cy="0"/>
          </a:xfrm>
          <a:prstGeom prst="line"/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457200" y="457200"/>
            <a:ext cx="1886755" cy="457200"/>
          </a:xfrm>
          <a:prstGeom prst="rect"/>
        </p:spPr>
      </p:pic>
      <p:sp>
        <p:nvSpPr>
          <p:cNvPr id="5" name="TextBox 4"/>
          <p:cNvSpPr txBox="1"/>
          <p:nvPr userDrawn="1"/>
        </p:nvSpPr>
        <p:spPr>
          <a:xfrm>
            <a:off x="0" y="6305370"/>
            <a:ext cx="3124200" cy="184666"/>
          </a:xfrm>
          <a:prstGeom prst="rect"/>
          <a:noFill/>
        </p:spPr>
        <p:txBody>
          <a:bodyPr wrap="square" lIns="457200" tIns="0" rIns="0" bIns="0" rtlCol="0">
            <a:spAutoFit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1" dirty="1" smtClean="0">
                <a:latin typeface="+mj-lt"/>
                <a:cs typeface="Calibri" panose="020f0502020204030204" pitchFamily="34" charset="0"/>
              </a:rPr>
              <a:t>Smart In Your World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296400" y="6305370"/>
            <a:ext cx="2895600" cy="184666"/>
          </a:xfrm>
          <a:prstGeom prst="rect"/>
          <a:noFill/>
        </p:spPr>
        <p:txBody>
          <a:bodyPr wrap="square" lIns="0" tIns="0" rIns="457200" bIns="0" rtlCol="0">
            <a:spAutoFit/>
          </a:bodyPr>
          <a:lstStyle/>
          <a:p>
            <a:pPr marL="0" marR="0" lvl="0" indent="0" algn="r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1" i="0" dirty="1" smtClean="0">
                <a:latin typeface="+mn-lt"/>
                <a:cs typeface="Calibri" panose="020f0502020204030204" pitchFamily="34" charset="0"/>
              </a:rPr>
              <a:t>arentfox.com</a:t>
            </a:r>
          </a:p>
        </p:txBody>
      </p:sp>
    </p:spTree>
    <p:extLst>
      <p:ext uri="{BB962C8B-B14F-4D97-AF65-F5344CB8AC3E}">
        <p14:creationId xmlns:p14="http://schemas.microsoft.com/office/powerpoint/2010/main" val="1796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sldNu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Layout" Target="../slideLayouts/slideLayout1.xml" /><Relationship Id="rId3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www.myfloridahouse.gov/Sections/Bills/billsdetail.aspx?BillId=72062&amp;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arentfox.com/attorneys/julia-jacobson" TargetMode="External" /><Relationship Id="rId4" Type="http://schemas.openxmlformats.org/officeDocument/2006/relationships/hyperlink" Target="https://www.linkedin.com/in/ross-parker-cipm-014431157/" TargetMode="External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microsoft.com/office/2007/relationships/diagramDrawing" Target="../diagrams/drawing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/>
              <a:t>The CCPA Progeny:</a:t>
            </a:r>
            <a:br>
              <a:rPr lang="en-US" dirty="1"/>
            </a:br>
            <a:r>
              <a:rPr lang="en-US" dirty="1" smtClean="0"/>
              <a:t>Facing Customers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11274552" cy="2057400"/>
          </a:xfrm>
        </p:spPr>
        <p:txBody>
          <a:bodyPr>
            <a:normAutofit lnSpcReduction="10000"/>
          </a:bodyPr>
          <a:lstStyle/>
          <a:p>
            <a:r>
              <a:rPr lang="en-US" dirty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April </a:t>
            </a:r>
            <a:r>
              <a:rPr lang="en-US" dirty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 </a:t>
            </a:r>
            <a:r>
              <a:rPr lang="en-US" dirty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2021, 1:00pm </a:t>
            </a:r>
            <a:r>
              <a:rPr lang="en-US" dirty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</a:t>
            </a:r>
          </a:p>
          <a:p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i="1" dirty="1" smtClean="0">
                <a:latin typeface="Cambria" panose="02040503050406030204" pitchFamily="18" charset="0"/>
                <a:ea typeface="Cambria" panose="02040503050406030204" pitchFamily="18" charset="0"/>
              </a:rPr>
              <a:t>Presented by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1" smtClean="0">
                <a:latin typeface="Cambria" panose="02040503050406030204" pitchFamily="18" charset="0"/>
                <a:ea typeface="Cambria" panose="02040503050406030204" pitchFamily="18" charset="0"/>
              </a:rPr>
              <a:t>Ross Parker, </a:t>
            </a:r>
            <a:r>
              <a:rPr lang="en-US" i="1" dirty="1">
                <a:latin typeface="Cambria" panose="02040503050406030204" pitchFamily="18" charset="0"/>
                <a:ea typeface="Cambria" panose="02040503050406030204" pitchFamily="18" charset="0"/>
              </a:rPr>
              <a:t>Head of Privacy Operations; Global Privacy Strategy</a:t>
            </a:r>
            <a:r>
              <a:rPr lang="en-US" dirty="1">
                <a:latin typeface="Cambria" panose="02040503050406030204" pitchFamily="18" charset="0"/>
                <a:ea typeface="Cambria" panose="02040503050406030204" pitchFamily="18" charset="0"/>
              </a:rPr>
              <a:t>, S&amp;P Global, Inc.</a:t>
            </a:r>
            <a:endParaRPr lang="en-US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1" smtClean="0">
                <a:latin typeface="Cambria" panose="02040503050406030204" pitchFamily="18" charset="0"/>
                <a:ea typeface="Cambria" panose="02040503050406030204" pitchFamily="18" charset="0"/>
              </a:rPr>
              <a:t>Julia B. Jacobson, </a:t>
            </a:r>
            <a:r>
              <a:rPr lang="en-US" i="1" dirty="1" smtClean="0">
                <a:latin typeface="Cambria" panose="02040503050406030204" pitchFamily="18" charset="0"/>
                <a:ea typeface="Cambria" panose="02040503050406030204" pitchFamily="18" charset="0"/>
              </a:rPr>
              <a:t>Partner</a:t>
            </a:r>
            <a:r>
              <a:rPr lang="en-US" dirty="1" smtClean="0">
                <a:latin typeface="Cambria" panose="02040503050406030204" pitchFamily="18" charset="0"/>
                <a:ea typeface="Cambria" panose="02040503050406030204" pitchFamily="18" charset="0"/>
              </a:rPr>
              <a:t>, Arent Fox LLP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5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137062"/>
            <a:ext cx="11274553" cy="914400"/>
          </a:xfrm>
        </p:spPr>
        <p:txBody>
          <a:bodyPr/>
          <a:lstStyle/>
          <a:p>
            <a:r>
              <a:rPr lang="en-US" dirty="1"/>
              <a:t>B2B Exemption – CCPA/CPRA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087088"/>
            <a:ext cx="11274554" cy="4114799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is exempt from obligations under 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Sections:</a:t>
            </a:r>
          </a:p>
          <a:p>
            <a:pPr marL="0" indent="0" fontAlgn="base">
              <a:lnSpc>
                <a:spcPct val="110000"/>
              </a:lnSpc>
              <a:spcBef>
                <a:spcPct val="0"/>
              </a:spcBef>
              <a:buNone/>
            </a:pPr>
            <a:endParaRPr lang="en-U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1798.100 -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“specific pieces” of personal information about consumer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1798.105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Deletion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1798.106 -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(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Jan 1 2023 )</a:t>
            </a: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1798.110 -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1798.115 -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1798.121 -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information processing (effective Jan 1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2023)</a:t>
            </a: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1798.130 -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privacy rights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</a:p>
          <a:p>
            <a:pPr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1798.135 - Do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Sell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link/button requirement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mtClean="0"/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3000"/>
            <a:ext cx="11274553" cy="644236"/>
          </a:xfrm>
        </p:spPr>
        <p:txBody>
          <a:bodyPr/>
          <a:lstStyle/>
          <a:p>
            <a:r>
              <a:rPr lang="en-US" dirty="1" smtClean="0"/>
              <a:t>Key Considerations for Customer Privacy Practices</a:t>
            </a:r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197" y="1787236"/>
            <a:ext cx="11274553" cy="4572000"/>
          </a:xfrm>
          <a:prstGeom prst="rect"/>
          <a:noFill/>
        </p:spPr>
        <p:txBody>
          <a:bodyPr wrap="square" rtlCol="0">
            <a:spAutoFit/>
          </a:bodyPr>
          <a:lstStyle/>
          <a:p>
            <a:pPr marL="463550" indent="-463550">
              <a:buNone/>
              <a:tabLst>
                <a:tab pos="463550" algn="l"/>
              </a:tabLst>
            </a:pPr>
            <a:r>
              <a:rPr lang="en-US" sz="2800" dirty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1" smtClean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rights are available to 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do/will your organization 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them?</a:t>
            </a:r>
          </a:p>
          <a:p>
            <a:pPr marL="795338" lvl="1" indent="-342900"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2500" dirty="1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2500" dirty="1">
                <a:latin typeface="Arial" panose="020b0604020202020204" pitchFamily="34" charset="0"/>
                <a:cs typeface="Arial" panose="020b0604020202020204" pitchFamily="34" charset="0"/>
              </a:rPr>
              <a:t>is a tool not per se </a:t>
            </a:r>
            <a:r>
              <a:rPr lang="en-US" sz="2500" dirty="1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463550" indent="-463550">
              <a:buNone/>
              <a:tabLst>
                <a:tab pos="463550" algn="l"/>
              </a:tabLst>
            </a:pPr>
            <a:r>
              <a:rPr lang="en-US" sz="2800" dirty="1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that privacy policy up to date?</a:t>
            </a:r>
          </a:p>
          <a:p>
            <a:pPr marL="795338" indent="-331788"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What other privacy related disclosures are out there?</a:t>
            </a:r>
          </a:p>
          <a:p>
            <a:pPr marL="514350" indent="-514350">
              <a:buAutoNum type="arabicPeriod" startAt="6"/>
              <a:tabLst>
                <a:tab pos="463550" algn="l"/>
              </a:tabLst>
            </a:pP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training program and related procedures and are they relevant and up to date?</a:t>
            </a:r>
          </a:p>
          <a:p>
            <a:pPr marL="8001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2400" dirty="1" smtClean="0">
                <a:latin typeface="Arial" panose="020b0604020202020204" pitchFamily="34" charset="0"/>
                <a:cs typeface="Arial" panose="020b0604020202020204" pitchFamily="34" charset="0"/>
              </a:rPr>
              <a:t>Who needs to know what?</a:t>
            </a:r>
          </a:p>
          <a:p>
            <a:pPr marL="8001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2400" dirty="1" smtClean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service, sales, marketing, contracting, </a:t>
            </a:r>
            <a:r>
              <a:rPr lang="en-US" sz="2400" dirty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8001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2400" dirty="1" smtClean="0">
                <a:latin typeface="Arial" panose="020b0604020202020204" pitchFamily="34" charset="0"/>
                <a:cs typeface="Arial" panose="020b0604020202020204" pitchFamily="34" charset="0"/>
              </a:rPr>
              <a:t>CAN SPAM suppression </a:t>
            </a: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1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1" smtClean="0">
                <a:latin typeface="Arial" panose="020b0604020202020204" pitchFamily="34" charset="0"/>
                <a:cs typeface="Arial" panose="020b0604020202020204" pitchFamily="34" charset="0"/>
              </a:rPr>
              <a:t>oordination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057400" cy="457200"/>
          </a:xfrm>
          <a:prstGeom prst="rect"/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534284"/>
              </p:ext>
            </p:extLst>
          </p:nvPr>
        </p:nvGraphicFramePr>
        <p:xfrm>
          <a:off x="381000" y="394855"/>
          <a:ext cx="11201401" cy="558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val="2113226448"/>
                    </a:ext>
                  </a:extLst>
                </a:gridCol>
                <a:gridCol w="2613659">
                  <a:extLst>
                    <a:ext uri="{9D8B030D-6E8A-4147-A177-3AD203B41FA5}">
                      <a16:colId xmlns:a16="http://schemas.microsoft.com/office/drawing/2014/main" val="135609799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427893244"/>
                    </a:ext>
                  </a:extLst>
                </a:gridCol>
                <a:gridCol w="2178052">
                  <a:extLst>
                    <a:ext uri="{9D8B030D-6E8A-4147-A177-3AD203B41FA5}">
                      <a16:colId xmlns:a16="http://schemas.microsoft.com/office/drawing/2014/main" val="1050342658"/>
                    </a:ext>
                  </a:extLst>
                </a:gridCol>
              </a:tblGrid>
              <a:tr h="309569">
                <a:tc>
                  <a:txBody>
                    <a:bodyPr/>
                    <a:lstStyle/>
                    <a:p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Consumer</a:t>
                      </a:r>
                      <a:r>
                        <a:rPr lang="en-US" b="0" i="0" baseline="0" dirty="1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Right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CCPA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14300"/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CPRA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VCDPA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33609"/>
                  </a:ext>
                </a:extLst>
              </a:tr>
              <a:tr h="309569">
                <a:tc>
                  <a:txBody>
                    <a:bodyPr/>
                    <a:lstStyle/>
                    <a:p>
                      <a:r>
                        <a:rPr lang="en-US" sz="1800" b="0" i="0" kern="1200" dirty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Right to know/access 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45976"/>
                  </a:ext>
                </a:extLst>
              </a:tr>
              <a:tr h="309569">
                <a:tc>
                  <a:txBody>
                    <a:bodyPr/>
                    <a:lstStyle/>
                    <a:p>
                      <a:r>
                        <a:rPr lang="en-US" sz="1800" b="0" i="0" kern="1200" dirty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Right to deletion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54340"/>
                  </a:ext>
                </a:extLst>
              </a:tr>
              <a:tr h="309569">
                <a:tc>
                  <a:txBody>
                    <a:bodyPr/>
                    <a:lstStyle/>
                    <a:p>
                      <a:r>
                        <a:rPr lang="en-US" sz="1800" b="0" i="0" kern="1200" dirty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Right to opt out of “sale”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86358"/>
                  </a:ext>
                </a:extLst>
              </a:tr>
              <a:tr h="498486">
                <a:tc>
                  <a:txBody>
                    <a:bodyPr/>
                    <a:lstStyle/>
                    <a:p>
                      <a:r>
                        <a:rPr lang="en-US" sz="1800" b="0" i="0" kern="1200" dirty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Right to equal service and price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24993"/>
                  </a:ext>
                </a:extLst>
              </a:tr>
              <a:tr h="498486">
                <a:tc>
                  <a:txBody>
                    <a:bodyPr/>
                    <a:lstStyle/>
                    <a:p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Right to reasonable security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  <a:endParaRPr lang="en-US" b="1" i="0">
                        <a:solidFill>
                          <a:srgbClr val="00B05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20625"/>
                  </a:ext>
                </a:extLst>
              </a:tr>
              <a:tr h="541746">
                <a:tc>
                  <a:txBody>
                    <a:bodyPr/>
                    <a:lstStyle/>
                    <a:p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Right to correct inaccurate personal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r>
                        <a:rPr lang="en-US" sz="1400" b="0" i="0" dirty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X</a:t>
                      </a:r>
                      <a:endParaRPr lang="en-US" sz="1400" b="0" i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38832"/>
                  </a:ext>
                </a:extLst>
              </a:tr>
              <a:tr h="705658">
                <a:tc>
                  <a:txBody>
                    <a:bodyPr/>
                    <a:lstStyle/>
                    <a:p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Right to opt out</a:t>
                      </a:r>
                      <a:r>
                        <a:rPr lang="en-US" b="0" i="0" baseline="0" dirty="1" smtClean="0">
                          <a:latin typeface="Arial" panose="020b0604020202020204" pitchFamily="34" charset="0"/>
                        </a:rPr>
                        <a:t> of “sharing”</a:t>
                      </a:r>
                      <a:endParaRPr lang="en-US" b="0" i="0" smtClean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0" i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dirty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endParaRPr lang="en-US" sz="1600" b="0" i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40567"/>
                  </a:ext>
                </a:extLst>
              </a:tr>
              <a:tr h="887574">
                <a:tc>
                  <a:txBody>
                    <a:bodyPr/>
                    <a:lstStyle/>
                    <a:p>
                      <a:pPr marL="0" indent="0"/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Right to limit use/disclosure</a:t>
                      </a:r>
                      <a:r>
                        <a:rPr lang="en-US" b="0" i="0" baseline="0" dirty="1" smtClean="0"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en-US" b="1" i="0" baseline="0" dirty="1" smtClean="0">
                          <a:latin typeface="Arial" panose="020b0604020202020204" pitchFamily="34" charset="0"/>
                        </a:rPr>
                        <a:t>sensitive</a:t>
                      </a:r>
                      <a:r>
                        <a:rPr lang="en-US" b="0" i="0" baseline="0" dirty="1" smtClean="0">
                          <a:latin typeface="Arial" panose="020b0604020202020204" pitchFamily="34" charset="0"/>
                        </a:rPr>
                        <a:t> personal information </a:t>
                      </a:r>
                      <a:endParaRPr lang="en-US" b="0" i="0" smtClean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0" i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dirty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endParaRPr lang="en-US" sz="1400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dirty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Process only after obtaining</a:t>
                      </a:r>
                      <a:r>
                        <a:rPr lang="en-US" sz="1600" b="0" i="1" baseline="0" dirty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consumer consent </a:t>
                      </a:r>
                      <a:r>
                        <a:rPr lang="en-US" sz="1800" b="1" i="0" dirty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</a:rPr>
                        <a:t>*</a:t>
                      </a:r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2008"/>
                  </a:ext>
                </a:extLst>
              </a:tr>
              <a:tr h="887574">
                <a:tc>
                  <a:txBody>
                    <a:bodyPr/>
                    <a:lstStyle/>
                    <a:p>
                      <a:pPr marL="0" indent="0"/>
                      <a:r>
                        <a:rPr lang="en-US" b="0" i="0" dirty="1" smtClean="0">
                          <a:latin typeface="Arial" panose="020b0604020202020204" pitchFamily="34" charset="0"/>
                        </a:rPr>
                        <a:t>Right to opt-out of “profiling”</a:t>
                      </a:r>
                      <a:endParaRPr lang="en-US" b="0" i="0" smtClean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dirty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0"/>
                        </a:spcBef>
                      </a:pPr>
                      <a:endParaRPr lang="en-US" sz="1400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i="0" dirty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endParaRPr lang="en-US" b="0" i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9950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81600" y="6400800"/>
            <a:ext cx="5486400" cy="400110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25425" indent="-225425">
              <a:tabLst>
                <a:tab pos="225425" algn="l"/>
              </a:tabLst>
            </a:pPr>
            <a:r>
              <a:rPr lang="en-US" sz="2000" b="1" dirty="1" smtClean="0">
                <a:solidFill>
                  <a:srgbClr val="7030A0"/>
                </a:solidFill>
                <a:latin typeface="Arial" panose="020b0604020202020204" pitchFamily="34" charset="0"/>
              </a:rPr>
              <a:t>*</a:t>
            </a:r>
            <a:r>
              <a:rPr lang="en-US" sz="1200" b="1" dirty="1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 </a:t>
            </a:r>
            <a:r>
              <a:rPr lang="en-US" sz="1200" b="1" dirty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processor obligation </a:t>
            </a:r>
            <a:r>
              <a:rPr lang="en-US" sz="1200" b="1" i="1" dirty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1200" b="1" dirty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200" b="1" dirty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(</a:t>
            </a:r>
            <a:r>
              <a:rPr lang="en-US" sz="1200" b="1" i="1" dirty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1200" b="1" i="1" dirty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59.1-574)</a:t>
            </a:r>
            <a:endParaRPr lang="en-US" sz="1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3000"/>
            <a:ext cx="11274553" cy="914400"/>
          </a:xfrm>
        </p:spPr>
        <p:txBody>
          <a:bodyPr/>
          <a:lstStyle/>
          <a:p>
            <a:r>
              <a:rPr lang="en-US" dirty="1" smtClean="0"/>
              <a:t>Core Principles: Transparency and Minimization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057400"/>
            <a:ext cx="11274554" cy="3657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VCDPA</a:t>
            </a:r>
            <a:r>
              <a:rPr lang="en-US" dirty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(§59.1-574)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“accessible, clear and meaningful”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in privacy policy/notices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collection of personal data to “what is adequate, relevant and reasonably necessary” in relation to disclosed purposes</a:t>
            </a:r>
          </a:p>
          <a:p>
            <a:pPr marL="0" indent="0">
              <a:buNone/>
            </a:pPr>
            <a:r>
              <a:rPr lang="en-US" sz="28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policy/notice is “easy to read and understandable” (CCPA Reg.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999.305, 308)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only as “reasonably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and proportionate to achieve the purposes for which the personal information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collected or processed (Cal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§1798.100(c))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1" smtClean="0"/>
              <a:t>POLL QUESTION 3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84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1143000"/>
            <a:ext cx="11274553" cy="914400"/>
          </a:xfrm>
        </p:spPr>
        <p:txBody>
          <a:bodyPr/>
          <a:lstStyle/>
          <a:p>
            <a:r>
              <a:rPr lang="en-US" dirty="1" smtClean="0"/>
              <a:t>Marketing Related Practices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46" y="1828800"/>
            <a:ext cx="11214227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on “</a:t>
            </a:r>
            <a:r>
              <a:rPr lang="en-US" sz="2400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of personal information/data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CCPA/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or other valuable consideration</a:t>
            </a:r>
            <a:endParaRPr lang="en-U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VCDPA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monetary consideration</a:t>
            </a:r>
            <a:endParaRPr lang="en-U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opt out of: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means disclosure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business to a third party for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“cross-context behavioral advertising” for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 of a business </a:t>
            </a:r>
            <a:r>
              <a:rPr lang="en-US" sz="2400" i="1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or not for </a:t>
            </a:r>
            <a:r>
              <a:rPr lang="en-US" sz="2400" i="1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</a:t>
            </a:r>
            <a:r>
              <a:rPr lang="en-US" sz="2400" dirty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VCDPA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on processing of </a:t>
            </a:r>
            <a:r>
              <a:rPr lang="en-US" sz="2400" dirty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personal </a:t>
            </a:r>
            <a:r>
              <a:rPr lang="en-US" sz="2400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en-US" sz="2400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data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VCDPA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powerpoint.officeapps.live.com/pods/GetClipboardImage.ashx?Id=52fe540b-f2bf-4786-abb7-ccbbae26678b&amp;DC=PUS8&amp;pkey=8f50e43f-3172-4ab4-9de5-1a579014e208&amp;wdoverrides=GetClipboardImageEnabled:true"/>
          <p:cNvSpPr>
            <a:spLocks noChangeAspect="1" noChangeArrowheads="1"/>
          </p:cNvSpPr>
          <p:nvPr/>
        </p:nvSpPr>
        <p:spPr>
          <a:xfrm>
            <a:off x="212725" y="-144463"/>
            <a:ext cx="304800" cy="304801"/>
          </a:xfrm>
          <a:prstGeom prst="rect"/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1143000"/>
            <a:ext cx="11274553" cy="914400"/>
          </a:xfrm>
        </p:spPr>
        <p:txBody>
          <a:bodyPr/>
          <a:lstStyle/>
          <a:p>
            <a:r>
              <a:rPr lang="en-US" dirty="1" smtClean="0"/>
              <a:t>Marketing Related Practices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46" y="1828800"/>
            <a:ext cx="11214227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 out of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“any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automated processing of personal information … to evaluate certain personal aspects relating to a natural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 to analyze or predict aspects concerning that natural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person’s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at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work, economic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situation, health, personal preferences, interests, reliability,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behavior”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to be further addressed in </a:t>
            </a: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Regulations (per Cal </a:t>
            </a: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</a:t>
            </a: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1798.145(q))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0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VCDPA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 out of “any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automated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processing” that results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“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produce legal or similarly significant effects concerning a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consumer,” i.e., relates to provision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denial by the controller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financial and lending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services, housing, insurance, education enrollment, criminal justice, employment opportunities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health </a:t>
            </a:r>
            <a:r>
              <a:rPr lang="en-US" sz="22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services, or access to basic necessities, such as food and </a:t>
            </a:r>
            <a:r>
              <a:rPr lang="en-US" sz="22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water)</a:t>
            </a:r>
            <a:endParaRPr lang="en-US" sz="22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powerpoint.officeapps.live.com/pods/GetClipboardImage.ashx?Id=52fe540b-f2bf-4786-abb7-ccbbae26678b&amp;DC=PUS8&amp;pkey=8f50e43f-3172-4ab4-9de5-1a579014e208&amp;wdoverrides=GetClipboardImageEnabled:true"/>
          <p:cNvSpPr>
            <a:spLocks noChangeAspect="1" noChangeArrowheads="1"/>
          </p:cNvSpPr>
          <p:nvPr/>
        </p:nvSpPr>
        <p:spPr>
          <a:xfrm>
            <a:off x="212725" y="-144463"/>
            <a:ext cx="304800" cy="304801"/>
          </a:xfrm>
          <a:prstGeom prst="rect"/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1" smtClean="0"/>
              <a:t>POLL QUESTION 4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62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Which state is next?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10515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1" smtClean="0">
                <a:latin typeface="Arial" panose="020b0604020202020204" pitchFamily="34" charset="0"/>
                <a:cs typeface="Arial" panose="020b0604020202020204" pitchFamily="34" charset="0"/>
              </a:rPr>
              <a:t>Florida…?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1" smtClean="0">
                <a:latin typeface="Arial" panose="020b0604020202020204" pitchFamily="34" charset="0"/>
                <a:cs typeface="Arial" panose="020b0604020202020204" pitchFamily="34" charset="0"/>
              </a:rPr>
              <a:t>House passed a bill (HB969) but Senate has not.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1" smtClean="0">
                <a:latin typeface="Arial" panose="020b0604020202020204" pitchFamily="34" charset="0"/>
                <a:cs typeface="Arial" panose="020b0604020202020204" pitchFamily="34" charset="0"/>
              </a:rPr>
              <a:t>Senate </a:t>
            </a:r>
            <a:r>
              <a:rPr lang="en-US" sz="2800" dirty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1" smtClean="0">
                <a:latin typeface="Arial" panose="020b0604020202020204" pitchFamily="34" charset="0"/>
                <a:cs typeface="Arial" panose="020b0604020202020204" pitchFamily="34" charset="0"/>
              </a:rPr>
              <a:t>ill (SB1734) has one important difference: no private right of action </a:t>
            </a:r>
          </a:p>
          <a:p>
            <a:pPr marL="0" indent="0">
              <a:buNone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1" smtClean="0">
                <a:latin typeface="Arial" panose="020b0604020202020204" pitchFamily="34" charset="0"/>
                <a:cs typeface="Arial" panose="020b0604020202020204" pitchFamily="34" charset="0"/>
              </a:rPr>
              <a:t>House Bill: </a:t>
            </a:r>
            <a:r>
              <a:rPr lang="en-US" sz="2000" dirty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https://www.myfloridahouse.gov/Sections/Bills/billsdetail.aspx?BillId=72062</a:t>
            </a:r>
            <a:r>
              <a:rPr lang="en-US" sz="2000" dirty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&amp;</a:t>
            </a:r>
            <a:r>
              <a:rPr lang="en-US" sz="2000" dirty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11274552" cy="1909763"/>
          </a:xfrm>
        </p:spPr>
        <p:txBody>
          <a:bodyPr>
            <a:normAutofit fontScale="90000"/>
          </a:bodyPr>
          <a:lstStyle/>
          <a:p>
            <a:r>
              <a:rPr lang="en-US" dirty="1" smtClean="0"/>
              <a:t>Questions?</a:t>
            </a:r>
            <a:br>
              <a:rPr lang="en-US" dirty="1" smtClean="0"/>
            </a:br>
            <a:br>
              <a:rPr lang="en-US" sz="3100" dirty="1"/>
            </a:b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3352800" cy="2057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Jacobson</a:t>
            </a:r>
          </a:p>
          <a:p>
            <a:pPr>
              <a:spcBef>
                <a:spcPct val="0"/>
              </a:spcBef>
            </a:pPr>
            <a:r>
              <a:rPr lang="en-US" sz="1900" dirty="1" smtClean="0">
                <a:latin typeface="Arial" panose="020b0604020202020204" pitchFamily="34" charset="0"/>
                <a:cs typeface="Arial" panose="020b0604020202020204" pitchFamily="34" charset="0"/>
              </a:rPr>
              <a:t>Julia.Jacobson@arentfox.com</a:t>
            </a:r>
          </a:p>
          <a:p>
            <a:pPr>
              <a:spcBef>
                <a:spcPct val="0"/>
              </a:spcBef>
            </a:pPr>
            <a:r>
              <a:rPr lang="en-US" sz="1900" dirty="1">
                <a:latin typeface="Arial" panose="020b0604020202020204" pitchFamily="34" charset="0"/>
                <a:cs typeface="Arial" panose="020b0604020202020204" pitchFamily="34" charset="0"/>
              </a:rPr>
              <a:t>617.549.1055 </a:t>
            </a:r>
            <a:r>
              <a:rPr lang="en-US" sz="1900" cap="small" dirty="1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</a:p>
          <a:p>
            <a:pPr>
              <a:spcBef>
                <a:spcPct val="0"/>
              </a:spcBef>
            </a:pPr>
            <a:r>
              <a:rPr lang="en-US" sz="1900" dirty="1" smtClean="0">
                <a:latin typeface="Arial" panose="020b0604020202020204" pitchFamily="34" charset="0"/>
                <a:cs typeface="Arial" panose="020b0604020202020204" pitchFamily="34" charset="0"/>
              </a:rPr>
              <a:t>617.973.6297 </a:t>
            </a:r>
            <a:r>
              <a:rPr lang="en-US" sz="1900" cap="small" dirty="1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</a:p>
        </p:txBody>
      </p:sp>
      <p:sp>
        <p:nvSpPr>
          <p:cNvPr id="5" name="Subtitle 2"/>
          <p:cNvSpPr txBox="1"/>
          <p:nvPr/>
        </p:nvSpPr>
        <p:spPr>
          <a:xfrm>
            <a:off x="6781800" y="3886200"/>
            <a:ext cx="3200400" cy="2057400"/>
          </a:xfrm>
          <a:prstGeom prst="rect"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b="1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 Parker </a:t>
            </a:r>
          </a:p>
          <a:p>
            <a:pPr>
              <a:spcBef>
                <a:spcPct val="0"/>
              </a:spcBef>
            </a:pPr>
            <a:r>
              <a:rPr lang="en-US" sz="1900" dirty="1" smtClean="0">
                <a:latin typeface="Arial" panose="020b0604020202020204" pitchFamily="34" charset="0"/>
                <a:cs typeface="Arial" panose="020b0604020202020204" pitchFamily="34" charset="0"/>
              </a:rPr>
              <a:t>Ross.Parker@spglobal.com</a:t>
            </a:r>
          </a:p>
          <a:p>
            <a:pPr>
              <a:spcBef>
                <a:spcPct val="0"/>
              </a:spcBef>
            </a:pPr>
            <a:r>
              <a:rPr lang="en-US" sz="1900" dirty="1" smtClean="0">
                <a:latin typeface="Arial" panose="020b0604020202020204" pitchFamily="34" charset="0"/>
                <a:cs typeface="Arial" panose="020b0604020202020204" pitchFamily="34" charset="0"/>
              </a:rPr>
              <a:t>434.484.2949 </a:t>
            </a:r>
            <a:r>
              <a:rPr lang="en-US" sz="1900" cap="small" dirty="1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</a:p>
          <a:p>
            <a:pPr>
              <a:spcBef>
                <a:spcPct val="0"/>
              </a:spcBef>
            </a:pPr>
            <a:r>
              <a:rPr lang="en-US" sz="1900" dirty="1">
                <a:latin typeface="Arial" panose="020b0604020202020204" pitchFamily="34" charset="0"/>
                <a:cs typeface="Arial" panose="020b0604020202020204" pitchFamily="34" charset="0"/>
              </a:rPr>
              <a:t>434.951.7703 </a:t>
            </a:r>
            <a:r>
              <a:rPr lang="en-US" sz="1900" cap="small" dirty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900" cap="smal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About the presenters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724400" cy="32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>
              <a:hlinkClick r:id="rId3"/>
            </a:endParaRPr>
          </a:p>
          <a:p>
            <a:pPr marL="0" indent="0" algn="ctr">
              <a:buNone/>
            </a:pPr>
            <a:r>
              <a:rPr lang="en-US" dirty="1" smtClean="0">
                <a:solidFill>
                  <a:schemeClr val="accent1"/>
                </a:solidFill>
                <a:hlinkClick r:id="rId3"/>
              </a:rPr>
              <a:t>Julia Jacobson</a:t>
            </a:r>
            <a:endParaRPr lang="en-US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100" i="1" dirty="1" smtClean="0"/>
              <a:t>Partner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100" dirty="1" smtClean="0"/>
              <a:t>Arent Fox LLP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mtClean="0">
              <a:hlinkClick r:id="rId4"/>
            </a:endParaRPr>
          </a:p>
          <a:p>
            <a:pPr marL="0" indent="0">
              <a:buNone/>
            </a:pPr>
            <a:endParaRPr lang="en-US">
              <a:hlinkClick r:id="rId4"/>
            </a:endParaRPr>
          </a:p>
          <a:p>
            <a:pPr marL="0" indent="0">
              <a:buNone/>
            </a:pPr>
            <a:endParaRPr lang="en-US" smtClean="0">
              <a:hlinkClick r:id="rId4"/>
            </a:endParaRPr>
          </a:p>
          <a:p>
            <a:pPr marL="0" indent="0">
              <a:buNone/>
            </a:pPr>
            <a:endParaRPr lang="en-US">
              <a:hlinkClick r:id="rId4"/>
            </a:endParaRPr>
          </a:p>
          <a:p>
            <a:pPr marL="0" indent="0">
              <a:buNone/>
            </a:pPr>
            <a:endParaRPr lang="en-US" smtClean="0">
              <a:hlinkClick r:id="rId4"/>
            </a:endParaRPr>
          </a:p>
          <a:p>
            <a:pPr marL="0" indent="0">
              <a:buNone/>
            </a:pPr>
            <a:endParaRPr lang="en-US" smtClean="0">
              <a:hlinkClick r:id="rId4"/>
            </a:endParaRPr>
          </a:p>
          <a:p>
            <a:pPr marL="0" indent="0" algn="ctr">
              <a:buNone/>
            </a:pPr>
            <a:r>
              <a:rPr lang="en-US" dirty="1" smtClean="0">
                <a:hlinkClick r:id="rId4"/>
              </a:rPr>
              <a:t>Ross Parker</a:t>
            </a:r>
            <a:endParaRPr lang="en-US" smtClean="0"/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1900" i="1" dirty="1" smtClean="0"/>
              <a:t>Head </a:t>
            </a:r>
            <a:r>
              <a:rPr lang="en-US" sz="1900" i="1" dirty="1"/>
              <a:t>of Privacy Operations; Global Privacy </a:t>
            </a:r>
            <a:r>
              <a:rPr lang="en-US" sz="1900" i="1" dirty="1" smtClean="0"/>
              <a:t>Strategy</a:t>
            </a:r>
            <a:r>
              <a:rPr lang="en-US" sz="1900" dirty="1" smtClean="0"/>
              <a:t> S&amp;P </a:t>
            </a:r>
            <a:r>
              <a:rPr lang="en-US" sz="1900" dirty="1"/>
              <a:t>Global, Inc.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t="9219" b="-528"/>
          <a:stretch>
            <a:fillRect/>
          </a:stretch>
        </p:blipFill>
        <p:spPr>
          <a:xfrm>
            <a:off x="1999757" y="2286000"/>
            <a:ext cx="2076943" cy="2286000"/>
          </a:xfrm>
          <a:prstGeom prst="rect"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96200" y="2286000"/>
            <a:ext cx="2286000" cy="2286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3499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1" smtClean="0"/>
              <a:t>Save the Date</a:t>
            </a:r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3" y="2286001"/>
            <a:ext cx="11274554" cy="3200400"/>
          </a:xfrm>
        </p:spPr>
        <p:txBody>
          <a:bodyPr/>
          <a:lstStyle/>
          <a:p>
            <a:pPr marL="0" indent="0">
              <a:buNone/>
            </a:pPr>
            <a:endParaRPr lang="en-US" smtClean="0">
              <a:solidFill>
                <a:schemeClr val="tx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en-US" sz="2200" b="1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CCPA Progeny, </a:t>
            </a:r>
            <a:r>
              <a:rPr lang="en-US" sz="2200" b="1" i="1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Part III</a:t>
            </a:r>
            <a:r>
              <a:rPr lang="en-US" sz="2200" b="1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200" b="1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</a:t>
            </a:r>
            <a:r>
              <a:rPr lang="en-US" sz="2200" b="1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Ethics </a:t>
            </a:r>
          </a:p>
          <a:p>
            <a:pPr marL="0" indent="0">
              <a:buNone/>
            </a:pPr>
            <a:r>
              <a:rPr lang="en-US" sz="2200" b="1" i="1" dirty="1" smtClean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Tuesday, May 25, 2021, 1:00 – 2:00 pm ET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CCPA Progeny, </a:t>
            </a:r>
            <a:r>
              <a:rPr lang="en-US" sz="2200" b="1" i="1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Part </a:t>
            </a:r>
            <a:r>
              <a:rPr lang="en-US" sz="2200" b="1" i="1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IV: </a:t>
            </a:r>
            <a:r>
              <a:rPr lang="en-US" sz="2200" b="1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Cybersecurity Considerations</a:t>
            </a:r>
            <a:endParaRPr lang="en-US" sz="2200" b="1">
              <a:solidFill>
                <a:schemeClr val="tx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i="1" dirty="1" smtClean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TBD</a:t>
            </a:r>
            <a:endParaRPr lang="en-US" sz="2200" b="1" i="1">
              <a:solidFill>
                <a:schemeClr val="accent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i="1" smtClean="0">
              <a:solidFill>
                <a:schemeClr val="accent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11274552" cy="1909763"/>
          </a:xfrm>
        </p:spPr>
        <p:txBody>
          <a:bodyPr/>
          <a:lstStyle/>
          <a:p>
            <a:pPr algn="ctr"/>
            <a:r>
              <a:rPr lang="en-US" dirty="1" smtClean="0"/>
              <a:t>Thank you for joining us!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1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11274552" cy="1909763"/>
          </a:xfrm>
        </p:spPr>
        <p:txBody>
          <a:bodyPr>
            <a:normAutofit fontScale="90000"/>
          </a:bodyPr>
          <a:lstStyle/>
          <a:p>
            <a:r>
              <a:rPr lang="en-US" dirty="1" smtClean="0"/>
              <a:t>Poll Question 1</a:t>
            </a:r>
            <a:br>
              <a:rPr lang="en-US" dirty="1" smtClean="0"/>
            </a:br>
            <a:br>
              <a:rPr lang="en-US" dirty="1"/>
            </a:br>
            <a:r>
              <a:rPr lang="en-US" sz="4000" dirty="1" smtClean="0"/>
              <a:t>(polls are anonymous)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8589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State Privacy Laws: Where are we now?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057400"/>
            <a:ext cx="9296402" cy="4028704"/>
          </a:xfrm>
        </p:spPr>
        <p:txBody>
          <a:bodyPr>
            <a:normAutofit fontScale="77500" lnSpcReduction="20000"/>
          </a:bodyPr>
          <a:lstStyle/>
          <a:p>
            <a:pPr marL="1484313" indent="-1484313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100" u="sng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</a:t>
            </a:r>
            <a:r>
              <a:rPr lang="en-US" sz="31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100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California Consumer Privacy </a:t>
            </a:r>
            <a:r>
              <a:rPr lang="en-US" sz="31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 (CCPA) and Consumer Privacy Rights and Enforcement Act (CPRA)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3100" u="sng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New</a:t>
            </a:r>
            <a:r>
              <a:rPr lang="en-US" sz="31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100" dirty="1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Virginia Consumer Data Protection Act </a:t>
            </a:r>
            <a:r>
              <a:rPr lang="en-US" sz="31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(VCDPA)</a:t>
            </a:r>
          </a:p>
          <a:p>
            <a:pPr marL="0" indent="0">
              <a:buNone/>
            </a:pPr>
            <a:r>
              <a:rPr lang="en-US" sz="3100" u="sng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Under consideration</a:t>
            </a:r>
            <a:r>
              <a:rPr lang="en-US" sz="31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600" i="1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 inclusive</a:t>
            </a: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sz="3100" dirty="1" smtClean="0">
                <a:solidFill>
                  <a:schemeClr val="tx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2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238125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Alabama</a:t>
            </a:r>
          </a:p>
          <a:p>
            <a:pPr marL="463550" indent="-238125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strike="sngStrike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</a:t>
            </a:r>
          </a:p>
          <a:p>
            <a:pPr marL="463550" indent="-238125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</a:p>
          <a:p>
            <a:pPr marL="463550" indent="-238125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</a:t>
            </a:r>
          </a:p>
          <a:p>
            <a:pPr marL="463550" indent="-238125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</a:p>
          <a:p>
            <a:pPr marL="463550" indent="-238125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</a:p>
          <a:p>
            <a:endParaRPr lang="en-U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smtClean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870113"/>
            <a:ext cx="2860723" cy="2215991"/>
          </a:xfrm>
          <a:prstGeom prst="rect"/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strike="sngStrike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strike="sngStrike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</a:t>
            </a:r>
            <a:endParaRPr lang="en-US" sz="2000" strike="sngStrik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Jersey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strike="sngStrike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</a:t>
            </a:r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37058" y="3886200"/>
            <a:ext cx="2229120" cy="2215991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Carolina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strike="sngStrike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strike="sngStrike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Virginia</a:t>
            </a:r>
            <a:endParaRPr lang="en-US" sz="2000" strike="sngStrik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02" y="1143000"/>
            <a:ext cx="11274553" cy="914400"/>
          </a:xfrm>
        </p:spPr>
        <p:txBody>
          <a:bodyPr/>
          <a:lstStyle/>
          <a:p>
            <a:r>
              <a:rPr lang="en-US" dirty="1" smtClean="0"/>
              <a:t>CPRA / VCDPA – Brief Chronology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37257"/>
              </p:ext>
            </p:extLst>
          </p:nvPr>
        </p:nvGraphicFramePr>
        <p:xfrm>
          <a:off x="457200" y="2057400"/>
          <a:ext cx="11582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0177" y="5486400"/>
            <a:ext cx="6251511" cy="4616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200" dirty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1" smtClean="0">
                <a:latin typeface="Arial" panose="020b0604020202020204" pitchFamily="34" charset="0"/>
                <a:cs typeface="Arial" panose="020b0604020202020204" pitchFamily="34" charset="0"/>
              </a:rPr>
              <a:t> VCDPA §59.1-581(2): working group tasked with reviewing implementation issues and reporting on findings, best practices and recommendations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84564"/>
            <a:ext cx="11274553" cy="644236"/>
          </a:xfrm>
        </p:spPr>
        <p:txBody>
          <a:bodyPr/>
          <a:lstStyle/>
          <a:p>
            <a:r>
              <a:rPr lang="en-US" dirty="1" smtClean="0"/>
              <a:t>Key Considerations for Customer Privacy Practices</a:t>
            </a:r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86936" y="2057400"/>
            <a:ext cx="11274553" cy="4837735"/>
          </a:xfrm>
          <a:prstGeom prst="rect"/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"/>
            </a:pP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customers?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1" smtClean="0">
                <a:latin typeface="Arial" panose="020b0604020202020204" pitchFamily="34" charset="0"/>
                <a:cs typeface="Arial" panose="020b0604020202020204" pitchFamily="34" charset="0"/>
              </a:rPr>
              <a:t>Businesses, individuals, customer’s customers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1" smtClean="0">
                <a:latin typeface="Arial" panose="020b0604020202020204" pitchFamily="34" charset="0"/>
                <a:cs typeface="Arial" panose="020b0604020202020204" pitchFamily="34" charset="0"/>
              </a:rPr>
              <a:t>What is your organization’s role with respect to those customers - controller/business, processor/service provider, etc.?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1"/>
            </a:pP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organization have and maintain a data inventory?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1" smtClean="0">
                <a:latin typeface="Arial" panose="020b0604020202020204" pitchFamily="34" charset="0"/>
                <a:cs typeface="Arial" panose="020b0604020202020204" pitchFamily="34" charset="0"/>
              </a:rPr>
              <a:t>What personal information/data do you collect from or about those customers and what do you do with it?</a:t>
            </a:r>
          </a:p>
          <a:p>
            <a:pPr marL="1262063" lvl="2" indent="-347663">
              <a:buFont typeface="Courier New" panose="02070309020205020404" pitchFamily="49" charset="0"/>
              <a:buChar char="o"/>
            </a:pPr>
            <a:r>
              <a:rPr lang="en-US" sz="2300" dirty="1" smtClean="0">
                <a:latin typeface="Arial" panose="020b0604020202020204" pitchFamily="34" charset="0"/>
                <a:cs typeface="Arial" panose="020b0604020202020204" pitchFamily="34" charset="0"/>
              </a:rPr>
              <a:t>Do you collect and/or process sensitive personal information?</a:t>
            </a:r>
          </a:p>
          <a:p>
            <a:pPr marL="463550" indent="-463550">
              <a:buNone/>
            </a:pPr>
            <a:r>
              <a:rPr lang="en-US" sz="2800" dirty="1"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Does/will your organization follow a regional </a:t>
            </a:r>
            <a:r>
              <a:rPr lang="en-US" sz="2800" i="1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8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800" i="1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global compliance structure?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3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11274552" cy="1909763"/>
          </a:xfrm>
        </p:spPr>
        <p:txBody>
          <a:bodyPr>
            <a:normAutofit fontScale="90000"/>
          </a:bodyPr>
          <a:lstStyle/>
          <a:p>
            <a:r>
              <a:rPr lang="en-US" dirty="1" smtClean="0"/>
              <a:t>Poll Question 2</a:t>
            </a:r>
            <a:br>
              <a:rPr lang="en-US" dirty="1" smtClean="0"/>
            </a:br>
            <a:br>
              <a:rPr lang="en-US" dirty="1"/>
            </a:b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093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Business to Consumer (B2C) Customers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44438"/>
            <a:ext cx="10972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“</a:t>
            </a:r>
            <a:r>
              <a:rPr lang="en-US" sz="28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en-US" sz="28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CCPA/</a:t>
            </a:r>
            <a:r>
              <a:rPr lang="en-US" sz="24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endParaRPr lang="en-US" sz="2400" b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person who is a California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… however </a:t>
            </a:r>
            <a:r>
              <a:rPr lang="en-US" sz="24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identified, including by any unique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identifier”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VCDPA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of Virginia “acting only in an individual or household context” and </a:t>
            </a:r>
            <a:r>
              <a:rPr lang="en-US" sz="2400" u="sng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“in a commercial or employment context”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1" smtClean="0"/>
              <a:t>Business to Business (B2B) Customer Exemption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2057400"/>
            <a:ext cx="11274554" cy="4114799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6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CCPA/</a:t>
            </a:r>
            <a:r>
              <a:rPr lang="en-US" sz="26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CPRA</a:t>
            </a:r>
            <a:r>
              <a:rPr lang="en-US" sz="2600" b="1" dirty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until 1 Jan 2023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buNone/>
            </a:pPr>
            <a:endParaRPr lang="en-US" sz="2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applies to personal information about a California resident “who </a:t>
            </a:r>
            <a:r>
              <a:rPr lang="en-US" sz="26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acted or is acting as an employee, owner, director, officer, or independent contractor of a company, partnership, sole proprietorship, non-profit, or government agency and </a:t>
            </a:r>
            <a:r>
              <a:rPr lang="en-US" sz="2600" b="1" dirty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communications or transaction with the business occur </a:t>
            </a:r>
            <a:r>
              <a:rPr lang="en-US" sz="2600" b="1" i="1" u="sng" dirty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lang="en-US" sz="2600" b="1" dirty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the context of the business conducting due diligence regarding, or providing or receiving a product or service</a:t>
            </a:r>
            <a:r>
              <a:rPr lang="en-US" sz="2600" dirty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or from such company, partnership, sole proprietorship, non-profit, or government agency</a:t>
            </a:r>
            <a:r>
              <a:rPr lang="en-US" sz="26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 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</a:t>
            </a:r>
            <a:r>
              <a:rPr lang="en-US" sz="2400" dirty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1798.145(n))</a:t>
            </a:r>
            <a:endParaRPr 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mtClean="0"/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DESIGN_ID_OFFICE THEME" val="8wrU6p6I"/>
  <p:tag name="ARTICULATE_PROJECT_OPEN" val="0"/>
  <p:tag name="ARTICULATE_SLIDE_COUNT" val="9"/>
</p:tagLst>
</file>

<file path=ppt/tags/tag3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Arent Fox">
      <a:dk1>
        <a:srgbClr val="033643"/>
      </a:dk1>
      <a:lt1>
        <a:sysClr val="window" lastClr="FFFFFF"/>
      </a:lt1>
      <a:dk2>
        <a:srgbClr val="000000"/>
      </a:dk2>
      <a:lt2>
        <a:srgbClr val="E7E6E6"/>
      </a:lt2>
      <a:accent1>
        <a:srgbClr val="1092B4"/>
      </a:accent1>
      <a:accent2>
        <a:srgbClr val="EB212E"/>
      </a:accent2>
      <a:accent3>
        <a:srgbClr val="77787B"/>
      </a:accent3>
      <a:accent4>
        <a:srgbClr val="4D4D4F"/>
      </a:accent4>
      <a:accent5>
        <a:srgbClr val="033643"/>
      </a:accent5>
      <a:accent6>
        <a:srgbClr val="8DC63F"/>
      </a:accent6>
      <a:hlink>
        <a:srgbClr val="033643"/>
      </a:hlink>
      <a:folHlink>
        <a:srgbClr val="EB212E"/>
      </a:folHlink>
    </a:clrScheme>
    <a:fontScheme name="Arent Fox 2018">
      <a:majorFont>
        <a:latin typeface="Arial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D3FF0E032B34CB226C3CE2B5DC98B" ma:contentTypeVersion="1" ma:contentTypeDescription="Create a new document." ma:contentTypeScope="" ma:versionID="fba81a39ad0d262bf80a74b642c3eb5f">
  <xsd:schema xmlns:xsd="http://www.w3.org/2001/XMLSchema" xmlns:xs="http://www.w3.org/2001/XMLSchema" xmlns:p="http://schemas.microsoft.com/office/2006/metadata/properties" xmlns:ns2="71177e3a-acc0-4a15-9dba-644d087c2506" targetNamespace="http://schemas.microsoft.com/office/2006/metadata/properties" ma:root="true" ma:fieldsID="34000c360e5a1bdbcd1c2333be2cea77" ns2:_="">
    <xsd:import namespace="71177e3a-acc0-4a15-9dba-644d087c2506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77e3a-acc0-4a15-9dba-644d087c2506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internalName="Owner0">
      <xsd:simpleType>
        <xsd:restriction base="dms:Text"/>
      </xsd:simpleType>
    </xsd:element>
    <xsd:element name="SPSDescription" ma:index="9" nillable="true" ma:displayName="Description" ma:internalName="SPSDescription0">
      <xsd:simpleType>
        <xsd:restriction base="dms:Note">
          <xsd:maxLength value="255"/>
        </xsd:restriction>
      </xsd:simpleType>
    </xsd:element>
    <xsd:element name="Status" ma:index="10" nillable="true" ma:displayName="Status" ma:internalName="Status0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71177e3a-acc0-4a15-9dba-644d087c2506" xsi:nil="true"/>
    <Status xmlns="71177e3a-acc0-4a15-9dba-644d087c2506">Final</Status>
    <SPSDescription xmlns="71177e3a-acc0-4a15-9dba-644d087c25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519EF9-E7D1-413F-9C9E-C4E57A131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77e3a-acc0-4a15-9dba-644d087c25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863B60-10ED-4EB8-83EF-7E80D1AA0D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177e3a-acc0-4a15-9dba-644d087c250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43E345-A458-44C2-909C-95245A26F0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22</Slide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2021-04-28T12:20:32Z</cp:lastPrinted>
  <dcterms:created xsi:type="dcterms:W3CDTF">2021-04-28T12:20:32Z</dcterms:created>
  <dcterms:modified xsi:type="dcterms:W3CDTF">2021-04-28T12:20:32Z</dcterms:modified>
</cp:coreProperties>
</file>