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6" r:id="rId6"/>
    <p:sldId id="309" r:id="rId7"/>
    <p:sldId id="316" r:id="rId8"/>
    <p:sldId id="303" r:id="rId9"/>
    <p:sldId id="301" r:id="rId10"/>
    <p:sldId id="307" r:id="rId11"/>
    <p:sldId id="308" r:id="rId12"/>
    <p:sldId id="314" r:id="rId13"/>
    <p:sldId id="310" r:id="rId14"/>
    <p:sldId id="311" r:id="rId15"/>
    <p:sldId id="318" r:id="rId16"/>
    <p:sldId id="319" r:id="rId17"/>
    <p:sldId id="304" r:id="rId18"/>
    <p:sldId id="305" r:id="rId19"/>
    <p:sldId id="320" r:id="rId20"/>
    <p:sldId id="312" r:id="rId21"/>
    <p:sldId id="258" r:id="rId22"/>
    <p:sldId id="264" r:id="rId23"/>
  </p:sldIdLst>
  <p:sldSz cx="12192000" cy="6858000"/>
  <p:notesSz cx="6881813" cy="916781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81E9D0-3EB5-4E4C-93F0-5D6FF0A1080E}">
          <p14:sldIdLst>
            <p14:sldId id="256"/>
            <p14:sldId id="266"/>
            <p14:sldId id="309"/>
            <p14:sldId id="316"/>
            <p14:sldId id="303"/>
            <p14:sldId id="301"/>
            <p14:sldId id="307"/>
            <p14:sldId id="308"/>
            <p14:sldId id="314"/>
            <p14:sldId id="310"/>
            <p14:sldId id="311"/>
            <p14:sldId id="318"/>
          </p14:sldIdLst>
        </p14:section>
        <p14:section name="Untitled Section" id="{BF3622F2-3436-483B-BC91-0215910A27E6}">
          <p14:sldIdLst>
            <p14:sldId id="319"/>
            <p14:sldId id="304"/>
            <p14:sldId id="305"/>
            <p14:sldId id="320"/>
            <p14:sldId id="312"/>
            <p14:sldId id="258"/>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son, Julia B." initials="JJB" lastIdx="1" clrIdx="0">
    <p:extLst>
      <p:ext uri="{19B8F6BF-5375-455C-9EA6-DF929625EA0E}">
        <p15:presenceInfo xmlns:p15="http://schemas.microsoft.com/office/powerpoint/2012/main" userId="S-1-5-21-4189771082-3669986263-2676290523-42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86058" autoAdjust="0"/>
  </p:normalViewPr>
  <p:slideViewPr>
    <p:cSldViewPr>
      <p:cViewPr varScale="1">
        <p:scale>
          <a:sx n="55" d="100"/>
          <a:sy n="55" d="100"/>
        </p:scale>
        <p:origin x="114" y="612"/>
      </p:cViewPr>
      <p:guideLst>
        <p:guide orient="horz" pos="2160"/>
        <p:guide pos="3840"/>
      </p:guideLst>
    </p:cSldViewPr>
  </p:slideViewPr>
  <p:notesTextViewPr>
    <p:cViewPr>
      <p:scale>
        <a:sx n="1" d="1"/>
        <a:sy n="1" d="1"/>
      </p:scale>
      <p:origin x="0" y="0"/>
    </p:cViewPr>
  </p:notesTextViewPr>
  <p:notesViewPr>
    <p:cSldViewPr showGuides="1">
      <p:cViewPr varScale="1">
        <p:scale>
          <a:sx n="95" d="100"/>
          <a:sy n="95" d="100"/>
        </p:scale>
        <p:origin x="1980" y="96"/>
      </p:cViewPr>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59982"/>
          </a:xfrm>
          <a:prstGeom prst="rect">
            <a:avLst/>
          </a:prstGeom>
        </p:spPr>
        <p:txBody>
          <a:bodyPr vert="horz" lIns="91702" tIns="45852" rIns="91702" bIns="45852" rtlCol="0"/>
          <a:lstStyle>
            <a:lvl1pPr algn="l">
              <a:defRPr sz="1200"/>
            </a:lvl1pPr>
          </a:lstStyle>
          <a:p>
            <a:endParaRPr lang="en-US" dirty="0"/>
          </a:p>
        </p:txBody>
      </p:sp>
      <p:sp>
        <p:nvSpPr>
          <p:cNvPr id="3" name="Date Placeholder 2"/>
          <p:cNvSpPr>
            <a:spLocks noGrp="1"/>
          </p:cNvSpPr>
          <p:nvPr>
            <p:ph type="dt" sz="quarter" idx="1"/>
          </p:nvPr>
        </p:nvSpPr>
        <p:spPr>
          <a:xfrm>
            <a:off x="3898101" y="1"/>
            <a:ext cx="2982119" cy="459982"/>
          </a:xfrm>
          <a:prstGeom prst="rect">
            <a:avLst/>
          </a:prstGeom>
        </p:spPr>
        <p:txBody>
          <a:bodyPr vert="horz" lIns="91702" tIns="45852" rIns="91702" bIns="45852" rtlCol="0"/>
          <a:lstStyle>
            <a:lvl1pPr algn="r">
              <a:defRPr sz="1200"/>
            </a:lvl1pPr>
          </a:lstStyle>
          <a:p>
            <a:fld id="{69AD51C3-5212-4D48-8974-551F7A2689AB}" type="datetimeFigureOut">
              <a:rPr lang="en-US" smtClean="0"/>
              <a:t>6/22/2021</a:t>
            </a:fld>
            <a:endParaRPr lang="en-US" dirty="0"/>
          </a:p>
        </p:txBody>
      </p:sp>
      <p:sp>
        <p:nvSpPr>
          <p:cNvPr id="4" name="Footer Placeholder 3"/>
          <p:cNvSpPr>
            <a:spLocks noGrp="1"/>
          </p:cNvSpPr>
          <p:nvPr>
            <p:ph type="ftr" sz="quarter" idx="2"/>
          </p:nvPr>
        </p:nvSpPr>
        <p:spPr>
          <a:xfrm>
            <a:off x="0" y="8707832"/>
            <a:ext cx="2982119" cy="459981"/>
          </a:xfrm>
          <a:prstGeom prst="rect">
            <a:avLst/>
          </a:prstGeom>
        </p:spPr>
        <p:txBody>
          <a:bodyPr vert="horz" lIns="91702" tIns="45852" rIns="91702" bIns="4585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1" y="8707832"/>
            <a:ext cx="2982119" cy="459981"/>
          </a:xfrm>
          <a:prstGeom prst="rect">
            <a:avLst/>
          </a:prstGeom>
        </p:spPr>
        <p:txBody>
          <a:bodyPr vert="horz" lIns="91702" tIns="45852" rIns="91702" bIns="45852" rtlCol="0" anchor="b"/>
          <a:lstStyle>
            <a:lvl1pPr algn="r">
              <a:defRPr sz="1200"/>
            </a:lvl1pPr>
          </a:lstStyle>
          <a:p>
            <a:fld id="{55330292-2EBC-4EE7-8D93-8A69480A5CA0}" type="slidenum">
              <a:rPr lang="en-US" smtClean="0"/>
              <a:t>‹#›</a:t>
            </a:fld>
            <a:endParaRPr lang="en-US" dirty="0"/>
          </a:p>
        </p:txBody>
      </p:sp>
    </p:spTree>
    <p:extLst>
      <p:ext uri="{BB962C8B-B14F-4D97-AF65-F5344CB8AC3E}">
        <p14:creationId xmlns:p14="http://schemas.microsoft.com/office/powerpoint/2010/main" val="1621952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59982"/>
          </a:xfrm>
          <a:prstGeom prst="rect">
            <a:avLst/>
          </a:prstGeom>
        </p:spPr>
        <p:txBody>
          <a:bodyPr vert="horz" lIns="91702" tIns="45852" rIns="91702" bIns="45852" rtlCol="0"/>
          <a:lstStyle>
            <a:lvl1pPr algn="l">
              <a:defRPr sz="1200"/>
            </a:lvl1pPr>
          </a:lstStyle>
          <a:p>
            <a:endParaRPr lang="en-US" dirty="0"/>
          </a:p>
        </p:txBody>
      </p:sp>
      <p:sp>
        <p:nvSpPr>
          <p:cNvPr id="3" name="Date Placeholder 2"/>
          <p:cNvSpPr>
            <a:spLocks noGrp="1"/>
          </p:cNvSpPr>
          <p:nvPr>
            <p:ph type="dt" idx="1"/>
          </p:nvPr>
        </p:nvSpPr>
        <p:spPr>
          <a:xfrm>
            <a:off x="3898101" y="1"/>
            <a:ext cx="2982119" cy="459982"/>
          </a:xfrm>
          <a:prstGeom prst="rect">
            <a:avLst/>
          </a:prstGeom>
        </p:spPr>
        <p:txBody>
          <a:bodyPr vert="horz" lIns="91702" tIns="45852" rIns="91702" bIns="45852" rtlCol="0"/>
          <a:lstStyle>
            <a:lvl1pPr algn="r">
              <a:defRPr sz="1200"/>
            </a:lvl1pPr>
          </a:lstStyle>
          <a:p>
            <a:fld id="{EBAFF8DB-915D-40E6-8E5E-C8DD8055AF03}" type="datetimeFigureOut">
              <a:rPr lang="en-US" smtClean="0"/>
              <a:t>6/22/2021</a:t>
            </a:fld>
            <a:endParaRPr lang="en-US" dirty="0"/>
          </a:p>
        </p:txBody>
      </p:sp>
      <p:sp>
        <p:nvSpPr>
          <p:cNvPr id="4" name="Slide Image Placeholder 3"/>
          <p:cNvSpPr>
            <a:spLocks noGrp="1" noRot="1" noChangeAspect="1"/>
          </p:cNvSpPr>
          <p:nvPr>
            <p:ph type="sldImg" idx="2"/>
          </p:nvPr>
        </p:nvSpPr>
        <p:spPr>
          <a:xfrm>
            <a:off x="692150" y="1146175"/>
            <a:ext cx="5497513" cy="3094038"/>
          </a:xfrm>
          <a:prstGeom prst="rect">
            <a:avLst/>
          </a:prstGeom>
          <a:noFill/>
          <a:ln w="12700">
            <a:solidFill>
              <a:prstClr val="black"/>
            </a:solidFill>
          </a:ln>
        </p:spPr>
        <p:txBody>
          <a:bodyPr vert="horz" lIns="91702" tIns="45852" rIns="91702" bIns="45852" rtlCol="0" anchor="ctr"/>
          <a:lstStyle/>
          <a:p>
            <a:endParaRPr lang="en-US" dirty="0"/>
          </a:p>
        </p:txBody>
      </p:sp>
      <p:sp>
        <p:nvSpPr>
          <p:cNvPr id="5" name="Notes Placeholder 4"/>
          <p:cNvSpPr>
            <a:spLocks noGrp="1"/>
          </p:cNvSpPr>
          <p:nvPr>
            <p:ph type="body" sz="quarter" idx="3"/>
          </p:nvPr>
        </p:nvSpPr>
        <p:spPr>
          <a:xfrm>
            <a:off x="688182" y="4412010"/>
            <a:ext cx="5505450" cy="3609827"/>
          </a:xfrm>
          <a:prstGeom prst="rect">
            <a:avLst/>
          </a:prstGeom>
        </p:spPr>
        <p:txBody>
          <a:bodyPr vert="horz" lIns="91702" tIns="45852" rIns="91702" bIns="458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2"/>
            <a:ext cx="2982119" cy="459981"/>
          </a:xfrm>
          <a:prstGeom prst="rect">
            <a:avLst/>
          </a:prstGeom>
        </p:spPr>
        <p:txBody>
          <a:bodyPr vert="horz" lIns="91702" tIns="45852" rIns="91702" bIns="458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1" y="8707832"/>
            <a:ext cx="2982119" cy="459981"/>
          </a:xfrm>
          <a:prstGeom prst="rect">
            <a:avLst/>
          </a:prstGeom>
        </p:spPr>
        <p:txBody>
          <a:bodyPr vert="horz" lIns="91702" tIns="45852" rIns="91702" bIns="45852" rtlCol="0" anchor="b"/>
          <a:lstStyle>
            <a:lvl1pPr algn="r">
              <a:defRPr sz="1200"/>
            </a:lvl1pPr>
          </a:lstStyle>
          <a:p>
            <a:fld id="{A4F5DD5C-FEFF-4D4F-9A9B-E7DD1A3A0152}" type="slidenum">
              <a:rPr lang="en-US" smtClean="0"/>
              <a:t>‹#›</a:t>
            </a:fld>
            <a:endParaRPr lang="en-US" dirty="0"/>
          </a:p>
        </p:txBody>
      </p:sp>
    </p:spTree>
    <p:extLst>
      <p:ext uri="{BB962C8B-B14F-4D97-AF65-F5344CB8AC3E}">
        <p14:creationId xmlns:p14="http://schemas.microsoft.com/office/powerpoint/2010/main" val="421619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1</a:t>
            </a:fld>
            <a:endParaRPr lang="en-US" dirty="0"/>
          </a:p>
        </p:txBody>
      </p:sp>
    </p:spTree>
    <p:extLst>
      <p:ext uri="{BB962C8B-B14F-4D97-AF65-F5344CB8AC3E}">
        <p14:creationId xmlns:p14="http://schemas.microsoft.com/office/powerpoint/2010/main" val="316862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10</a:t>
            </a:fld>
            <a:endParaRPr lang="en-US" dirty="0"/>
          </a:p>
        </p:txBody>
      </p:sp>
    </p:spTree>
    <p:extLst>
      <p:ext uri="{BB962C8B-B14F-4D97-AF65-F5344CB8AC3E}">
        <p14:creationId xmlns:p14="http://schemas.microsoft.com/office/powerpoint/2010/main" val="428997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11</a:t>
            </a:fld>
            <a:endParaRPr lang="en-US" dirty="0"/>
          </a:p>
        </p:txBody>
      </p:sp>
    </p:spTree>
    <p:extLst>
      <p:ext uri="{BB962C8B-B14F-4D97-AF65-F5344CB8AC3E}">
        <p14:creationId xmlns:p14="http://schemas.microsoft.com/office/powerpoint/2010/main" val="255576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12</a:t>
            </a:fld>
            <a:endParaRPr lang="en-US" dirty="0"/>
          </a:p>
        </p:txBody>
      </p:sp>
    </p:spTree>
    <p:extLst>
      <p:ext uri="{BB962C8B-B14F-4D97-AF65-F5344CB8AC3E}">
        <p14:creationId xmlns:p14="http://schemas.microsoft.com/office/powerpoint/2010/main" val="279269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13</a:t>
            </a:fld>
            <a:endParaRPr lang="en-US" dirty="0"/>
          </a:p>
        </p:txBody>
      </p:sp>
    </p:spTree>
    <p:extLst>
      <p:ext uri="{BB962C8B-B14F-4D97-AF65-F5344CB8AC3E}">
        <p14:creationId xmlns:p14="http://schemas.microsoft.com/office/powerpoint/2010/main" val="414812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14</a:t>
            </a:fld>
            <a:endParaRPr lang="en-US" dirty="0"/>
          </a:p>
        </p:txBody>
      </p:sp>
    </p:spTree>
    <p:extLst>
      <p:ext uri="{BB962C8B-B14F-4D97-AF65-F5344CB8AC3E}">
        <p14:creationId xmlns:p14="http://schemas.microsoft.com/office/powerpoint/2010/main" val="376987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15</a:t>
            </a:fld>
            <a:endParaRPr lang="en-US" dirty="0"/>
          </a:p>
        </p:txBody>
      </p:sp>
    </p:spTree>
    <p:extLst>
      <p:ext uri="{BB962C8B-B14F-4D97-AF65-F5344CB8AC3E}">
        <p14:creationId xmlns:p14="http://schemas.microsoft.com/office/powerpoint/2010/main" val="189633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16</a:t>
            </a:fld>
            <a:endParaRPr lang="en-US" dirty="0"/>
          </a:p>
        </p:txBody>
      </p:sp>
    </p:spTree>
    <p:extLst>
      <p:ext uri="{BB962C8B-B14F-4D97-AF65-F5344CB8AC3E}">
        <p14:creationId xmlns:p14="http://schemas.microsoft.com/office/powerpoint/2010/main" val="213015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F5DD5C-FEFF-4D4F-9A9B-E7DD1A3A0152}" type="slidenum">
              <a:rPr lang="en-US" smtClean="0"/>
              <a:t>17</a:t>
            </a:fld>
            <a:endParaRPr lang="en-US" dirty="0"/>
          </a:p>
        </p:txBody>
      </p:sp>
    </p:spTree>
    <p:extLst>
      <p:ext uri="{BB962C8B-B14F-4D97-AF65-F5344CB8AC3E}">
        <p14:creationId xmlns:p14="http://schemas.microsoft.com/office/powerpoint/2010/main" val="265965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18</a:t>
            </a:fld>
            <a:endParaRPr lang="en-US" dirty="0"/>
          </a:p>
        </p:txBody>
      </p:sp>
    </p:spTree>
    <p:extLst>
      <p:ext uri="{BB962C8B-B14F-4D97-AF65-F5344CB8AC3E}">
        <p14:creationId xmlns:p14="http://schemas.microsoft.com/office/powerpoint/2010/main" val="166348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19</a:t>
            </a:fld>
            <a:endParaRPr lang="en-US" dirty="0"/>
          </a:p>
        </p:txBody>
      </p:sp>
    </p:spTree>
    <p:extLst>
      <p:ext uri="{BB962C8B-B14F-4D97-AF65-F5344CB8AC3E}">
        <p14:creationId xmlns:p14="http://schemas.microsoft.com/office/powerpoint/2010/main" val="327813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2</a:t>
            </a:fld>
            <a:endParaRPr lang="en-US" dirty="0"/>
          </a:p>
        </p:txBody>
      </p:sp>
    </p:spTree>
    <p:extLst>
      <p:ext uri="{BB962C8B-B14F-4D97-AF65-F5344CB8AC3E}">
        <p14:creationId xmlns:p14="http://schemas.microsoft.com/office/powerpoint/2010/main" val="163334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7491">
              <a:defRPr/>
            </a:pPr>
            <a:r>
              <a:rPr lang="en-US" dirty="0" smtClean="0"/>
              <a:t>25+ proposed - does CCPA serve as de facto national standard?</a:t>
            </a:r>
          </a:p>
          <a:p>
            <a:r>
              <a:rPr lang="en-US" dirty="0" smtClean="0"/>
              <a:t>Federal</a:t>
            </a:r>
            <a:r>
              <a:rPr lang="en-US" baseline="0" dirty="0" smtClean="0"/>
              <a:t> privacy law</a:t>
            </a:r>
          </a:p>
          <a:p>
            <a:endParaRPr lang="en-US" baseline="0" dirty="0" smtClean="0"/>
          </a:p>
          <a:p>
            <a:r>
              <a:rPr lang="en-US" baseline="0" dirty="0" smtClean="0"/>
              <a:t>Nevada passed amendments to opt-out of sale law – expand what sale means, data broker provisions and more exemptions – effective Oct 1, 2021</a:t>
            </a:r>
          </a:p>
          <a:p>
            <a:endParaRPr lang="en-US" baseline="0" dirty="0" smtClean="0"/>
          </a:p>
          <a:p>
            <a:r>
              <a:rPr lang="en-US" dirty="0" smtClean="0"/>
              <a:t>CT: The formal order for a bill reported out of committee to be printed in the files and appear on the House or Senate calendar. </a:t>
            </a:r>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3</a:t>
            </a:fld>
            <a:endParaRPr lang="en-US" dirty="0"/>
          </a:p>
        </p:txBody>
      </p:sp>
    </p:spTree>
    <p:extLst>
      <p:ext uri="{BB962C8B-B14F-4D97-AF65-F5344CB8AC3E}">
        <p14:creationId xmlns:p14="http://schemas.microsoft.com/office/powerpoint/2010/main" val="6642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7491">
              <a:defRPr/>
            </a:pPr>
            <a:r>
              <a:rPr lang="en-US" sz="1100" dirty="0">
                <a:solidFill>
                  <a:schemeClr val="tx2"/>
                </a:solidFill>
                <a:latin typeface="Arial" panose="020B0604020202020204" pitchFamily="34" charset="0"/>
                <a:cs typeface="Arial" panose="020B0604020202020204" pitchFamily="34" charset="0"/>
              </a:rPr>
              <a:t>CPRA offers three opt-out choices: sale + share; limit SPI processing; do not sell/share + limit SPI processing for cross-context behavioral advertising</a:t>
            </a:r>
          </a:p>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4</a:t>
            </a:fld>
            <a:endParaRPr lang="en-US" dirty="0"/>
          </a:p>
        </p:txBody>
      </p:sp>
    </p:spTree>
    <p:extLst>
      <p:ext uri="{BB962C8B-B14F-4D97-AF65-F5344CB8AC3E}">
        <p14:creationId xmlns:p14="http://schemas.microsoft.com/office/powerpoint/2010/main" val="413118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5</a:t>
            </a:fld>
            <a:endParaRPr lang="en-US" dirty="0"/>
          </a:p>
        </p:txBody>
      </p:sp>
    </p:spTree>
    <p:extLst>
      <p:ext uri="{BB962C8B-B14F-4D97-AF65-F5344CB8AC3E}">
        <p14:creationId xmlns:p14="http://schemas.microsoft.com/office/powerpoint/2010/main" val="265976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we talking about</a:t>
            </a:r>
            <a:r>
              <a:rPr lang="en-US" baseline="0" dirty="0" smtClean="0"/>
              <a:t> data ethics in the context of state privacy laws?</a:t>
            </a:r>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6</a:t>
            </a:fld>
            <a:endParaRPr lang="en-US" dirty="0"/>
          </a:p>
        </p:txBody>
      </p:sp>
    </p:spTree>
    <p:extLst>
      <p:ext uri="{BB962C8B-B14F-4D97-AF65-F5344CB8AC3E}">
        <p14:creationId xmlns:p14="http://schemas.microsoft.com/office/powerpoint/2010/main" val="414999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A4F5DD5C-FEFF-4D4F-9A9B-E7DD1A3A0152}" type="slidenum">
              <a:rPr lang="en-US" smtClean="0"/>
              <a:t>7</a:t>
            </a:fld>
            <a:endParaRPr lang="en-US" dirty="0"/>
          </a:p>
        </p:txBody>
      </p:sp>
    </p:spTree>
    <p:extLst>
      <p:ext uri="{BB962C8B-B14F-4D97-AF65-F5344CB8AC3E}">
        <p14:creationId xmlns:p14="http://schemas.microsoft.com/office/powerpoint/2010/main" val="365443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8</a:t>
            </a:fld>
            <a:endParaRPr lang="en-US" dirty="0"/>
          </a:p>
        </p:txBody>
      </p:sp>
    </p:spTree>
    <p:extLst>
      <p:ext uri="{BB962C8B-B14F-4D97-AF65-F5344CB8AC3E}">
        <p14:creationId xmlns:p14="http://schemas.microsoft.com/office/powerpoint/2010/main" val="73533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5DD5C-FEFF-4D4F-9A9B-E7DD1A3A0152}" type="slidenum">
              <a:rPr lang="en-US" smtClean="0"/>
              <a:t>9</a:t>
            </a:fld>
            <a:endParaRPr lang="en-US" dirty="0"/>
          </a:p>
        </p:txBody>
      </p:sp>
    </p:spTree>
    <p:extLst>
      <p:ext uri="{BB962C8B-B14F-4D97-AF65-F5344CB8AC3E}">
        <p14:creationId xmlns:p14="http://schemas.microsoft.com/office/powerpoint/2010/main" val="219050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199"/>
            <a:ext cx="11274552" cy="1909763"/>
          </a:xfrm>
        </p:spPr>
        <p:txBody>
          <a:bodyPr lIns="0" tIns="0" rIns="0" bIns="0" anchor="t"/>
          <a:lstStyle>
            <a:lvl1pPr algn="l">
              <a:lnSpc>
                <a:spcPts val="6000"/>
              </a:lnSpc>
              <a:defRPr sz="60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657600"/>
            <a:ext cx="11274552" cy="1655762"/>
          </a:xfrm>
        </p:spPr>
        <p:txBody>
          <a:bodyPr lIns="0" tIns="0" rIns="0" bIns="0" anchor="t"/>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ustDataLst>
      <p:tags r:id="rId1"/>
    </p:custDataLst>
    <p:extLst>
      <p:ext uri="{BB962C8B-B14F-4D97-AF65-F5344CB8AC3E}">
        <p14:creationId xmlns:p14="http://schemas.microsoft.com/office/powerpoint/2010/main" val="208211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932237" cy="1600200"/>
          </a:xfrm>
        </p:spPr>
        <p:txBody>
          <a:bodyPr anchor="t" anchorCtr="0">
            <a:normAutofit/>
          </a:bodyPr>
          <a:lstStyle>
            <a:lvl1pPr>
              <a:defRPr sz="36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1600" y="457200"/>
            <a:ext cx="6519672" cy="5257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2971800"/>
            <a:ext cx="3932237" cy="27432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17096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38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850" y="2000250"/>
            <a:ext cx="5448300" cy="2857500"/>
          </a:xfrm>
          <a:prstGeom prst="rect">
            <a:avLst/>
          </a:prstGeom>
        </p:spPr>
      </p:pic>
    </p:spTree>
    <p:extLst>
      <p:ext uri="{BB962C8B-B14F-4D97-AF65-F5344CB8AC3E}">
        <p14:creationId xmlns:p14="http://schemas.microsoft.com/office/powerpoint/2010/main" val="2896535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2057400"/>
            <a:ext cx="2743200" cy="2743200"/>
          </a:xfrm>
          <a:prstGeom prst="rect">
            <a:avLst/>
          </a:prstGeom>
        </p:spPr>
      </p:pic>
    </p:spTree>
    <p:extLst>
      <p:ext uri="{BB962C8B-B14F-4D97-AF65-F5344CB8AC3E}">
        <p14:creationId xmlns:p14="http://schemas.microsoft.com/office/powerpoint/2010/main" val="348245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371601"/>
            <a:ext cx="11274553"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198" y="2971800"/>
            <a:ext cx="11274554" cy="2743200"/>
          </a:xfrm>
        </p:spPr>
        <p:txBody>
          <a:bodyPr/>
          <a:lstStyle>
            <a:lvl1pPr>
              <a:defRPr sz="2100"/>
            </a:lvl1pPr>
            <a:lvl2pPr>
              <a:defRPr sz="18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0"/>
          </p:nvPr>
        </p:nvSpPr>
        <p:spPr>
          <a:xfrm>
            <a:off x="457200" y="2286001"/>
            <a:ext cx="11274552" cy="45720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416778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371601"/>
            <a:ext cx="3932237" cy="1371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53000" y="1371601"/>
            <a:ext cx="6778752" cy="4343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0"/>
          </p:nvPr>
        </p:nvSpPr>
        <p:spPr>
          <a:xfrm>
            <a:off x="457200" y="2743200"/>
            <a:ext cx="3932237" cy="297180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26828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1600199"/>
            <a:ext cx="11274552" cy="1909763"/>
          </a:xfrm>
        </p:spPr>
        <p:txBody>
          <a:bodyPr lIns="0" tIns="0" rIns="0" bIns="0" anchor="t"/>
          <a:lstStyle>
            <a:lvl1pPr algn="l">
              <a:lnSpc>
                <a:spcPts val="6000"/>
              </a:lnSpc>
              <a:defRPr sz="600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457200" y="3657600"/>
            <a:ext cx="11274552" cy="1655762"/>
          </a:xfrm>
        </p:spPr>
        <p:txBody>
          <a:bodyPr lIns="0" tIns="0" rIns="0" bIns="0" anchor="t"/>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50054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600199"/>
            <a:ext cx="11274552" cy="1909763"/>
          </a:xfrm>
        </p:spPr>
        <p:txBody>
          <a:bodyPr lIns="0" tIns="0" rIns="0" bIns="0" anchor="t"/>
          <a:lstStyle>
            <a:lvl1pPr algn="l">
              <a:lnSpc>
                <a:spcPts val="6000"/>
              </a:lnSpc>
              <a:defRPr sz="60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457200"/>
            <a:ext cx="1886755" cy="457200"/>
          </a:xfrm>
          <a:prstGeom prst="rect">
            <a:avLst/>
          </a:prstGeom>
          <a:effectLst>
            <a:outerShdw blurRad="381000" dir="5400000" algn="ctr" rotWithShape="0">
              <a:schemeClr val="tx2"/>
            </a:outerShdw>
          </a:effectLst>
        </p:spPr>
      </p:pic>
      <p:sp>
        <p:nvSpPr>
          <p:cNvPr id="9" name="Subtitle 2"/>
          <p:cNvSpPr>
            <a:spLocks noGrp="1"/>
          </p:cNvSpPr>
          <p:nvPr>
            <p:ph type="subTitle" idx="1"/>
          </p:nvPr>
        </p:nvSpPr>
        <p:spPr>
          <a:xfrm>
            <a:off x="457200" y="3657600"/>
            <a:ext cx="11274552" cy="1655762"/>
          </a:xfrm>
        </p:spPr>
        <p:txBody>
          <a:bodyPr lIns="0" tIns="0" rIns="0" bIns="0" anchor="t"/>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7923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11274552" cy="13716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743200"/>
            <a:ext cx="5422392"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09360" y="2743200"/>
            <a:ext cx="5422392"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993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11274552" cy="91440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9" y="2286000"/>
            <a:ext cx="5422392" cy="457200"/>
          </a:xfrm>
        </p:spPr>
        <p:txBody>
          <a:bodyPr anchor="t" anchorCtr="0"/>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753139"/>
            <a:ext cx="5422392" cy="320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09360" y="2286000"/>
            <a:ext cx="5422392" cy="457200"/>
          </a:xfrm>
        </p:spPr>
        <p:txBody>
          <a:bodyPr anchor="t" anchorCtr="0"/>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09360" y="2753139"/>
            <a:ext cx="5422392"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09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085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932237" cy="1600200"/>
          </a:xfrm>
        </p:spPr>
        <p:txBody>
          <a:bodyPr anchor="t" anchorCtr="0">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1371600"/>
            <a:ext cx="6519672" cy="4343399"/>
          </a:xfrm>
        </p:spPr>
        <p:txBody>
          <a:bodyPr/>
          <a:lstStyle>
            <a:lvl1pPr>
              <a:defRPr sz="2400"/>
            </a:lvl1pPr>
            <a:lvl2pPr>
              <a:defRPr sz="2100"/>
            </a:lvl2pPr>
            <a:lvl3pPr>
              <a:defRPr sz="1800"/>
            </a:lvl3pPr>
            <a:lvl4pPr>
              <a:defRPr sz="1400"/>
            </a:lvl4pPr>
            <a:lvl5pPr>
              <a:defRPr sz="12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971800"/>
            <a:ext cx="3932237" cy="27432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50194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11274552" cy="9144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5999"/>
            <a:ext cx="11274552" cy="3429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7200" y="6126480"/>
            <a:ext cx="11274552"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457200"/>
            <a:ext cx="1886755" cy="457200"/>
          </a:xfrm>
          <a:prstGeom prst="rect">
            <a:avLst/>
          </a:prstGeom>
        </p:spPr>
      </p:pic>
      <p:sp>
        <p:nvSpPr>
          <p:cNvPr id="5" name="TextBox 4"/>
          <p:cNvSpPr txBox="1"/>
          <p:nvPr userDrawn="1"/>
        </p:nvSpPr>
        <p:spPr>
          <a:xfrm>
            <a:off x="0" y="6305370"/>
            <a:ext cx="3124200" cy="184666"/>
          </a:xfrm>
          <a:prstGeom prst="rect">
            <a:avLst/>
          </a:prstGeom>
          <a:noFill/>
        </p:spPr>
        <p:txBody>
          <a:bodyPr wrap="square" lIns="45720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j-lt"/>
                <a:cs typeface="Calibri" panose="020F0502020204030204" pitchFamily="34" charset="0"/>
              </a:rPr>
              <a:t>Smart In Your World</a:t>
            </a:r>
          </a:p>
        </p:txBody>
      </p:sp>
      <p:sp>
        <p:nvSpPr>
          <p:cNvPr id="11" name="TextBox 10"/>
          <p:cNvSpPr txBox="1"/>
          <p:nvPr userDrawn="1"/>
        </p:nvSpPr>
        <p:spPr>
          <a:xfrm>
            <a:off x="9296400" y="6305370"/>
            <a:ext cx="2895600" cy="184666"/>
          </a:xfrm>
          <a:prstGeom prst="rect">
            <a:avLst/>
          </a:prstGeom>
          <a:noFill/>
        </p:spPr>
        <p:txBody>
          <a:bodyPr wrap="square" lIns="0" tIns="0" rIns="45720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i="0" dirty="0" smtClean="0">
                <a:latin typeface="+mn-lt"/>
                <a:cs typeface="Calibri" panose="020F0502020204030204" pitchFamily="34" charset="0"/>
              </a:rPr>
              <a:t>arentfox.com</a:t>
            </a:r>
          </a:p>
        </p:txBody>
      </p:sp>
    </p:spTree>
    <p:extLst>
      <p:ext uri="{BB962C8B-B14F-4D97-AF65-F5344CB8AC3E}">
        <p14:creationId xmlns:p14="http://schemas.microsoft.com/office/powerpoint/2010/main" val="1796568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5" r:id="rId5"/>
    <p:sldLayoutId id="2147483652" r:id="rId6"/>
    <p:sldLayoutId id="2147483653" r:id="rId7"/>
    <p:sldLayoutId id="2147483654" r:id="rId8"/>
    <p:sldLayoutId id="2147483656" r:id="rId9"/>
    <p:sldLayoutId id="2147483657" r:id="rId10"/>
    <p:sldLayoutId id="2147483661" r:id="rId11"/>
    <p:sldLayoutId id="2147483658" r:id="rId12"/>
    <p:sldLayoutId id="2147483659" r:id="rId13"/>
  </p:sldLayoutIdLst>
  <p:hf sldNum="0"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Calibri" panose="020F050202020403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Calibri" panose="020F050202020403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arentfox.com/attorneys/julia-jacobs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leg.state.nv.us/App/NELIS/REL/81st2021/Bill/7805/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leg.colorado.gov/bills/sb21-190" TargetMode="External"/><Relationship Id="rId4" Type="http://schemas.openxmlformats.org/officeDocument/2006/relationships/hyperlink" Target="https://lis.virginia.gov/cgi-bin/legp604.exe?212+ful+SB1392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ato.stanford.edu/archives/fall2017/entries/ethics-busines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CCPA Progeny:</a:t>
            </a:r>
            <a:br>
              <a:rPr lang="en-US" dirty="0"/>
            </a:br>
            <a:r>
              <a:rPr lang="en-US" dirty="0" smtClean="0"/>
              <a:t>Data Ethics</a:t>
            </a:r>
            <a:endParaRPr lang="en-US" dirty="0"/>
          </a:p>
        </p:txBody>
      </p:sp>
      <p:sp>
        <p:nvSpPr>
          <p:cNvPr id="3" name="Subtitle 2"/>
          <p:cNvSpPr>
            <a:spLocks noGrp="1"/>
          </p:cNvSpPr>
          <p:nvPr>
            <p:ph type="subTitle" idx="1"/>
          </p:nvPr>
        </p:nvSpPr>
        <p:spPr>
          <a:xfrm>
            <a:off x="457200" y="4343400"/>
            <a:ext cx="11274552" cy="1371600"/>
          </a:xfrm>
        </p:spPr>
        <p:txBody>
          <a:bodyPr>
            <a:normAutofit/>
          </a:bodyPr>
          <a:lstStyle/>
          <a:p>
            <a:pPr>
              <a:spcBef>
                <a:spcPts val="600"/>
              </a:spcBef>
            </a:pPr>
            <a:r>
              <a:rPr lang="en-US" b="1" i="1" dirty="0" smtClean="0">
                <a:solidFill>
                  <a:schemeClr val="accent4"/>
                </a:solidFill>
                <a:latin typeface="Segoe UI" panose="020B0502040204020203" pitchFamily="34" charset="0"/>
                <a:ea typeface="Cambria" panose="02040503050406030204" pitchFamily="18" charset="0"/>
                <a:cs typeface="Segoe UI" panose="020B0502040204020203" pitchFamily="34" charset="0"/>
              </a:rPr>
              <a:t>June </a:t>
            </a:r>
            <a:r>
              <a:rPr lang="en-US" b="1" i="1" dirty="0" smtClean="0">
                <a:solidFill>
                  <a:schemeClr val="accent4"/>
                </a:solidFill>
                <a:latin typeface="Segoe UI" panose="020B0502040204020203" pitchFamily="34" charset="0"/>
                <a:ea typeface="Cambria" panose="02040503050406030204" pitchFamily="18" charset="0"/>
                <a:cs typeface="Segoe UI" panose="020B0502040204020203" pitchFamily="34" charset="0"/>
              </a:rPr>
              <a:t>22, </a:t>
            </a:r>
            <a:r>
              <a:rPr lang="en-US" b="1" i="1" dirty="0" smtClean="0">
                <a:solidFill>
                  <a:schemeClr val="accent4"/>
                </a:solidFill>
                <a:latin typeface="Segoe UI" panose="020B0502040204020203" pitchFamily="34" charset="0"/>
                <a:ea typeface="Cambria" panose="02040503050406030204" pitchFamily="18" charset="0"/>
                <a:cs typeface="Segoe UI" panose="020B0502040204020203" pitchFamily="34" charset="0"/>
              </a:rPr>
              <a:t>2021, 1:00pm </a:t>
            </a:r>
            <a:r>
              <a:rPr lang="en-US" b="1" i="1" dirty="0" smtClean="0">
                <a:solidFill>
                  <a:schemeClr val="accent4"/>
                </a:solidFill>
                <a:latin typeface="Segoe UI" panose="020B0502040204020203" pitchFamily="34" charset="0"/>
                <a:ea typeface="Cambria" panose="02040503050406030204" pitchFamily="18" charset="0"/>
                <a:cs typeface="Segoe UI" panose="020B0502040204020203" pitchFamily="34" charset="0"/>
              </a:rPr>
              <a:t>ET</a:t>
            </a:r>
          </a:p>
          <a:p>
            <a:pPr>
              <a:lnSpc>
                <a:spcPct val="110000"/>
              </a:lnSpc>
              <a:spcBef>
                <a:spcPts val="600"/>
              </a:spcBef>
            </a:pPr>
            <a:r>
              <a:rPr lang="en-US" b="1" i="1" dirty="0" smtClean="0">
                <a:solidFill>
                  <a:schemeClr val="accent4"/>
                </a:solidFill>
                <a:latin typeface="Segoe UI" panose="020B0502040204020203" pitchFamily="34" charset="0"/>
                <a:ea typeface="Cambria" panose="02040503050406030204" pitchFamily="18" charset="0"/>
                <a:cs typeface="Segoe UI" panose="020B0502040204020203" pitchFamily="34" charset="0"/>
              </a:rPr>
              <a:t>Julia </a:t>
            </a:r>
            <a:r>
              <a:rPr lang="en-US" b="1" i="1" dirty="0" smtClean="0">
                <a:solidFill>
                  <a:schemeClr val="accent4"/>
                </a:solidFill>
                <a:latin typeface="Segoe UI" panose="020B0502040204020203" pitchFamily="34" charset="0"/>
                <a:ea typeface="Cambria" panose="02040503050406030204" pitchFamily="18" charset="0"/>
                <a:cs typeface="Segoe UI" panose="020B0502040204020203" pitchFamily="34" charset="0"/>
              </a:rPr>
              <a:t>B. Jacobson, Partner, Arent Fox LLP</a:t>
            </a:r>
            <a:endParaRPr lang="en-US" b="1" i="1" dirty="0">
              <a:solidFill>
                <a:schemeClr val="accent4"/>
              </a:solidFill>
              <a:latin typeface="Segoe UI" panose="020B0502040204020203" pitchFamily="34" charset="0"/>
              <a:ea typeface="Cambria" panose="02040503050406030204" pitchFamily="18" charset="0"/>
              <a:cs typeface="Segoe UI" panose="020B0502040204020203" pitchFamily="34" charset="0"/>
            </a:endParaRPr>
          </a:p>
        </p:txBody>
      </p:sp>
    </p:spTree>
    <p:custDataLst>
      <p:tags r:id="rId1"/>
    </p:custDataLst>
    <p:extLst>
      <p:ext uri="{BB962C8B-B14F-4D97-AF65-F5344CB8AC3E}">
        <p14:creationId xmlns:p14="http://schemas.microsoft.com/office/powerpoint/2010/main" val="327355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251" y="1143000"/>
            <a:ext cx="11274553" cy="914400"/>
          </a:xfrm>
        </p:spPr>
        <p:txBody>
          <a:bodyPr/>
          <a:lstStyle/>
          <a:p>
            <a:r>
              <a:rPr lang="en-US" dirty="0" smtClean="0">
                <a:solidFill>
                  <a:schemeClr val="accent1"/>
                </a:solidFill>
              </a:rPr>
              <a:t>CPRA Preamble</a:t>
            </a:r>
            <a:endParaRPr lang="en-US" dirty="0">
              <a:solidFill>
                <a:schemeClr val="accent1"/>
              </a:solidFill>
            </a:endParaRPr>
          </a:p>
        </p:txBody>
      </p:sp>
      <p:sp>
        <p:nvSpPr>
          <p:cNvPr id="3" name="Content Placeholder 2"/>
          <p:cNvSpPr>
            <a:spLocks noGrp="1"/>
          </p:cNvSpPr>
          <p:nvPr>
            <p:ph idx="1"/>
          </p:nvPr>
        </p:nvSpPr>
        <p:spPr>
          <a:xfrm>
            <a:off x="366250" y="1828800"/>
            <a:ext cx="11444749" cy="4343400"/>
          </a:xfrm>
        </p:spPr>
        <p:txBody>
          <a:bodyPr>
            <a:normAutofit fontScale="77500" lnSpcReduction="20000"/>
          </a:bodyPr>
          <a:lstStyle/>
          <a:p>
            <a:pPr marL="0" indent="0" algn="just" fontAlgn="base">
              <a:lnSpc>
                <a:spcPct val="120000"/>
              </a:lnSpc>
              <a:spcBef>
                <a:spcPts val="0"/>
              </a:spcBef>
              <a:buNone/>
            </a:pPr>
            <a:r>
              <a:rPr lang="en-US" dirty="0" smtClean="0">
                <a:solidFill>
                  <a:schemeClr val="tx2"/>
                </a:solidFill>
                <a:latin typeface="Segoe UI" panose="020B0502040204020203" pitchFamily="34" charset="0"/>
                <a:cs typeface="Segoe UI" panose="020B0502040204020203" pitchFamily="34" charset="0"/>
              </a:rPr>
              <a:t>“Rather </a:t>
            </a:r>
            <a:r>
              <a:rPr lang="en-US" dirty="0">
                <a:solidFill>
                  <a:schemeClr val="tx2"/>
                </a:solidFill>
                <a:latin typeface="Segoe UI" panose="020B0502040204020203" pitchFamily="34" charset="0"/>
                <a:cs typeface="Segoe UI" panose="020B0502040204020203" pitchFamily="34" charset="0"/>
              </a:rPr>
              <a:t>than diluting privacy rights, California should strengthen them over </a:t>
            </a:r>
            <a:r>
              <a:rPr lang="en-US" dirty="0" smtClean="0">
                <a:solidFill>
                  <a:schemeClr val="tx2"/>
                </a:solidFill>
                <a:latin typeface="Segoe UI" panose="020B0502040204020203" pitchFamily="34" charset="0"/>
                <a:cs typeface="Segoe UI" panose="020B0502040204020203" pitchFamily="34" charset="0"/>
              </a:rPr>
              <a:t>time. Many</a:t>
            </a:r>
            <a:r>
              <a:rPr lang="en-US" dirty="0">
                <a:solidFill>
                  <a:schemeClr val="tx2"/>
                </a:solidFill>
                <a:latin typeface="Segoe UI" panose="020B0502040204020203" pitchFamily="34" charset="0"/>
                <a:cs typeface="Segoe UI" panose="020B0502040204020203" pitchFamily="34" charset="0"/>
              </a:rPr>
              <a:t> businesses collect and use consumers’ personal information, sometimes without consumers’ knowledge regarding the business’s use and retention of their personal information. In practice, consumers are often entering into a form of contractual arrangement in which, while they do not pay money for a good or service, they exchange access to that good or service in return for access to their attention or access to their personal information. Because the value of the personal information they are exchanging for the good or service is often opaque, depending on the practices of the business, consumers often have no good way to value the transaction. In addition, the terms of agreement or policies in which the arrangements are spelled out, are often complex and unclear, and as a result, most consumers never have the time to read or understand </a:t>
            </a:r>
            <a:r>
              <a:rPr lang="en-US" dirty="0" smtClean="0">
                <a:solidFill>
                  <a:schemeClr val="tx2"/>
                </a:solidFill>
                <a:latin typeface="Segoe UI" panose="020B0502040204020203" pitchFamily="34" charset="0"/>
                <a:cs typeface="Segoe UI" panose="020B0502040204020203" pitchFamily="34" charset="0"/>
              </a:rPr>
              <a:t>them…</a:t>
            </a:r>
          </a:p>
          <a:p>
            <a:pPr marL="0" indent="0" algn="just" fontAlgn="base">
              <a:lnSpc>
                <a:spcPct val="120000"/>
              </a:lnSpc>
              <a:spcBef>
                <a:spcPts val="0"/>
              </a:spcBef>
              <a:buNone/>
            </a:pPr>
            <a:endParaRPr lang="en-US" dirty="0">
              <a:solidFill>
                <a:schemeClr val="tx2"/>
              </a:solidFill>
              <a:latin typeface="Segoe UI" panose="020B0502040204020203" pitchFamily="34" charset="0"/>
              <a:cs typeface="Segoe UI" panose="020B0502040204020203" pitchFamily="34" charset="0"/>
            </a:endParaRPr>
          </a:p>
          <a:p>
            <a:pPr marL="0" indent="0" algn="just" fontAlgn="base">
              <a:lnSpc>
                <a:spcPct val="120000"/>
              </a:lnSpc>
              <a:spcBef>
                <a:spcPts val="0"/>
              </a:spcBef>
              <a:buNone/>
            </a:pPr>
            <a:r>
              <a:rPr lang="en-US" dirty="0">
                <a:solidFill>
                  <a:schemeClr val="tx2"/>
                </a:solidFill>
                <a:latin typeface="Segoe UI" panose="020B0502040204020203" pitchFamily="34" charset="0"/>
                <a:cs typeface="Segoe UI" panose="020B0502040204020203" pitchFamily="34" charset="0"/>
              </a:rPr>
              <a:t>One of the most successful business models for the internet has been services that rely on advertising to make money as opposed to charging consumers a fee. Advertising-supported services have existed for generations and can be a great model for consumers and businesses alike. However, some advertising businesses today use technologies and tools that are opaque to consumers to collect and trade vast amounts of personal information, to track them across the internet, and to create detailed profiles of their individual interests. Some companies that do not charge consumers a </a:t>
            </a:r>
            <a:r>
              <a:rPr lang="en-US" dirty="0" smtClean="0">
                <a:solidFill>
                  <a:schemeClr val="tx2"/>
                </a:solidFill>
                <a:latin typeface="Segoe UI" panose="020B0502040204020203" pitchFamily="34" charset="0"/>
                <a:cs typeface="Segoe UI" panose="020B0502040204020203" pitchFamily="34" charset="0"/>
              </a:rPr>
              <a:t>fee </a:t>
            </a:r>
            <a:r>
              <a:rPr lang="en-US" dirty="0">
                <a:solidFill>
                  <a:schemeClr val="tx2"/>
                </a:solidFill>
                <a:latin typeface="Segoe UI" panose="020B0502040204020203" pitchFamily="34" charset="0"/>
                <a:cs typeface="Segoe UI" panose="020B0502040204020203" pitchFamily="34" charset="0"/>
              </a:rPr>
              <a:t>subsidize these services by monetizing consumers’ personal information. Consumers should have the information and tools necessary to limit the use of their information to noninvasive proprivacy advertising, where their personal information is not sold to or </a:t>
            </a:r>
            <a:r>
              <a:rPr lang="en-US" i="1" dirty="0">
                <a:solidFill>
                  <a:schemeClr val="tx2"/>
                </a:solidFill>
                <a:latin typeface="Segoe UI" panose="020B0502040204020203" pitchFamily="34" charset="0"/>
                <a:cs typeface="Segoe UI" panose="020B0502040204020203" pitchFamily="34" charset="0"/>
              </a:rPr>
              <a:t>shared</a:t>
            </a:r>
            <a:r>
              <a:rPr lang="en-US" dirty="0">
                <a:solidFill>
                  <a:schemeClr val="tx2"/>
                </a:solidFill>
                <a:latin typeface="Segoe UI" panose="020B0502040204020203" pitchFamily="34" charset="0"/>
                <a:cs typeface="Segoe UI" panose="020B0502040204020203" pitchFamily="34" charset="0"/>
              </a:rPr>
              <a:t> with hundreds of businesses they’ve never heard of, if they choose to do so</a:t>
            </a:r>
            <a:r>
              <a:rPr lang="en-US" dirty="0" smtClean="0">
                <a:solidFill>
                  <a:schemeClr val="tx2"/>
                </a:solidFill>
                <a:latin typeface="Segoe UI" panose="020B0502040204020203" pitchFamily="34" charset="0"/>
                <a:cs typeface="Segoe UI" panose="020B0502040204020203" pitchFamily="34" charset="0"/>
              </a:rPr>
              <a:t>.”</a:t>
            </a:r>
            <a:r>
              <a:rPr lang="en-US" dirty="0">
                <a:solidFill>
                  <a:schemeClr val="tx2"/>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24173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1143000"/>
            <a:ext cx="11274553" cy="914400"/>
          </a:xfrm>
        </p:spPr>
        <p:txBody>
          <a:bodyPr/>
          <a:lstStyle/>
          <a:p>
            <a:r>
              <a:rPr lang="en-US" dirty="0" smtClean="0">
                <a:solidFill>
                  <a:schemeClr val="accent1"/>
                </a:solidFill>
              </a:rPr>
              <a:t>VCDPA Principles</a:t>
            </a:r>
            <a:endParaRPr lang="en-US" dirty="0">
              <a:solidFill>
                <a:schemeClr val="accent1"/>
              </a:solidFill>
            </a:endParaRPr>
          </a:p>
        </p:txBody>
      </p:sp>
      <p:sp>
        <p:nvSpPr>
          <p:cNvPr id="3" name="Content Placeholder 2"/>
          <p:cNvSpPr>
            <a:spLocks noGrp="1"/>
          </p:cNvSpPr>
          <p:nvPr>
            <p:ph idx="1"/>
          </p:nvPr>
        </p:nvSpPr>
        <p:spPr>
          <a:xfrm>
            <a:off x="393290" y="1828800"/>
            <a:ext cx="11385166" cy="4114800"/>
          </a:xfrm>
        </p:spPr>
        <p:txBody>
          <a:bodyPr>
            <a:noAutofit/>
          </a:bodyPr>
          <a:lstStyle/>
          <a:p>
            <a:pPr>
              <a:lnSpc>
                <a:spcPct val="100000"/>
              </a:lnSpc>
              <a:spcBef>
                <a:spcPts val="0"/>
              </a:spcBef>
            </a:pPr>
            <a:r>
              <a:rPr lang="en-US" sz="2200" dirty="0" smtClean="0">
                <a:solidFill>
                  <a:schemeClr val="tx2"/>
                </a:solidFill>
                <a:latin typeface="Segoe UI" panose="020B0502040204020203" pitchFamily="34" charset="0"/>
                <a:cs typeface="Segoe UI" panose="020B0502040204020203" pitchFamily="34" charset="0"/>
              </a:rPr>
              <a:t>Limit </a:t>
            </a:r>
            <a:r>
              <a:rPr lang="en-US" sz="2200" dirty="0">
                <a:solidFill>
                  <a:schemeClr val="tx2"/>
                </a:solidFill>
                <a:latin typeface="Segoe UI" panose="020B0502040204020203" pitchFamily="34" charset="0"/>
                <a:cs typeface="Segoe UI" panose="020B0502040204020203" pitchFamily="34" charset="0"/>
              </a:rPr>
              <a:t>the collection of personal data to what is </a:t>
            </a:r>
            <a:r>
              <a:rPr lang="en-US" sz="2200" dirty="0">
                <a:solidFill>
                  <a:schemeClr val="accent1"/>
                </a:solidFill>
                <a:latin typeface="Segoe UI" panose="020B0502040204020203" pitchFamily="34" charset="0"/>
                <a:cs typeface="Segoe UI" panose="020B0502040204020203" pitchFamily="34" charset="0"/>
              </a:rPr>
              <a:t>adequate, relevant, and reasonably necessary</a:t>
            </a:r>
            <a:r>
              <a:rPr lang="en-US" sz="2200" dirty="0">
                <a:solidFill>
                  <a:schemeClr val="tx2"/>
                </a:solidFill>
                <a:latin typeface="Segoe UI" panose="020B0502040204020203" pitchFamily="34" charset="0"/>
                <a:cs typeface="Segoe UI" panose="020B0502040204020203" pitchFamily="34" charset="0"/>
              </a:rPr>
              <a:t> in relation to the purposes for which such data is processed, as disclosed to the </a:t>
            </a:r>
            <a:r>
              <a:rPr lang="en-US" sz="2200" dirty="0" smtClean="0">
                <a:solidFill>
                  <a:schemeClr val="tx2"/>
                </a:solidFill>
                <a:latin typeface="Segoe UI" panose="020B0502040204020203" pitchFamily="34" charset="0"/>
                <a:cs typeface="Segoe UI" panose="020B0502040204020203" pitchFamily="34" charset="0"/>
              </a:rPr>
              <a:t>consumer</a:t>
            </a:r>
            <a:endParaRPr lang="en-US" sz="2200" dirty="0">
              <a:solidFill>
                <a:schemeClr val="tx2"/>
              </a:solidFill>
              <a:latin typeface="Segoe UI" panose="020B0502040204020203" pitchFamily="34" charset="0"/>
              <a:cs typeface="Segoe UI" panose="020B0502040204020203" pitchFamily="34" charset="0"/>
            </a:endParaRPr>
          </a:p>
          <a:p>
            <a:pPr>
              <a:lnSpc>
                <a:spcPct val="100000"/>
              </a:lnSpc>
              <a:spcBef>
                <a:spcPts val="0"/>
              </a:spcBef>
            </a:pPr>
            <a:r>
              <a:rPr lang="en-US" sz="2200" dirty="0" smtClean="0">
                <a:solidFill>
                  <a:schemeClr val="tx2"/>
                </a:solidFill>
                <a:latin typeface="Segoe UI" panose="020B0502040204020203" pitchFamily="34" charset="0"/>
                <a:cs typeface="Segoe UI" panose="020B0502040204020203" pitchFamily="34" charset="0"/>
              </a:rPr>
              <a:t>Not </a:t>
            </a:r>
            <a:r>
              <a:rPr lang="en-US" sz="2200" dirty="0">
                <a:solidFill>
                  <a:schemeClr val="tx2"/>
                </a:solidFill>
                <a:latin typeface="Segoe UI" panose="020B0502040204020203" pitchFamily="34" charset="0"/>
                <a:cs typeface="Segoe UI" panose="020B0502040204020203" pitchFamily="34" charset="0"/>
              </a:rPr>
              <a:t>process personal data for purposes not reasonably necessary to, or compatible with, the disclosed purposes for which such personal data is processed, as disclosed to the consumer, unless the controller obtains the consumer's </a:t>
            </a:r>
            <a:r>
              <a:rPr lang="en-US" sz="2200" dirty="0" smtClean="0">
                <a:solidFill>
                  <a:schemeClr val="tx2"/>
                </a:solidFill>
                <a:latin typeface="Segoe UI" panose="020B0502040204020203" pitchFamily="34" charset="0"/>
                <a:cs typeface="Segoe UI" panose="020B0502040204020203" pitchFamily="34" charset="0"/>
              </a:rPr>
              <a:t>consent</a:t>
            </a:r>
            <a:endParaRPr lang="en-US" sz="2200" dirty="0">
              <a:solidFill>
                <a:schemeClr val="tx2"/>
              </a:solidFill>
              <a:latin typeface="Segoe UI" panose="020B0502040204020203" pitchFamily="34" charset="0"/>
              <a:cs typeface="Segoe UI" panose="020B0502040204020203" pitchFamily="34" charset="0"/>
            </a:endParaRPr>
          </a:p>
          <a:p>
            <a:pPr>
              <a:lnSpc>
                <a:spcPct val="100000"/>
              </a:lnSpc>
              <a:spcBef>
                <a:spcPts val="0"/>
              </a:spcBef>
            </a:pPr>
            <a:r>
              <a:rPr lang="en-US" sz="2200" dirty="0" smtClean="0">
                <a:solidFill>
                  <a:schemeClr val="tx2"/>
                </a:solidFill>
                <a:latin typeface="Segoe UI" panose="020B0502040204020203" pitchFamily="34" charset="0"/>
                <a:cs typeface="Segoe UI" panose="020B0502040204020203" pitchFamily="34" charset="0"/>
              </a:rPr>
              <a:t>Establish</a:t>
            </a:r>
            <a:r>
              <a:rPr lang="en-US" sz="2200" dirty="0">
                <a:solidFill>
                  <a:schemeClr val="tx2"/>
                </a:solidFill>
                <a:latin typeface="Segoe UI" panose="020B0502040204020203" pitchFamily="34" charset="0"/>
                <a:cs typeface="Segoe UI" panose="020B0502040204020203" pitchFamily="34" charset="0"/>
              </a:rPr>
              <a:t>, implement, and maintain reasonable administrative, </a:t>
            </a:r>
            <a:r>
              <a:rPr lang="en-US" sz="2200" dirty="0" smtClean="0">
                <a:solidFill>
                  <a:schemeClr val="tx2"/>
                </a:solidFill>
                <a:latin typeface="Segoe UI" panose="020B0502040204020203" pitchFamily="34" charset="0"/>
                <a:cs typeface="Segoe UI" panose="020B0502040204020203" pitchFamily="34" charset="0"/>
              </a:rPr>
              <a:t>technical </a:t>
            </a:r>
            <a:r>
              <a:rPr lang="en-US" sz="2200" dirty="0">
                <a:solidFill>
                  <a:schemeClr val="tx2"/>
                </a:solidFill>
                <a:latin typeface="Segoe UI" panose="020B0502040204020203" pitchFamily="34" charset="0"/>
                <a:cs typeface="Segoe UI" panose="020B0502040204020203" pitchFamily="34" charset="0"/>
              </a:rPr>
              <a:t>and physical data security practices to protect the confidentiality, </a:t>
            </a:r>
            <a:r>
              <a:rPr lang="en-US" sz="2200" dirty="0" smtClean="0">
                <a:solidFill>
                  <a:schemeClr val="tx2"/>
                </a:solidFill>
                <a:latin typeface="Segoe UI" panose="020B0502040204020203" pitchFamily="34" charset="0"/>
                <a:cs typeface="Segoe UI" panose="020B0502040204020203" pitchFamily="34" charset="0"/>
              </a:rPr>
              <a:t>integrity </a:t>
            </a:r>
            <a:r>
              <a:rPr lang="en-US" sz="2200" dirty="0">
                <a:solidFill>
                  <a:schemeClr val="tx2"/>
                </a:solidFill>
                <a:latin typeface="Segoe UI" panose="020B0502040204020203" pitchFamily="34" charset="0"/>
                <a:cs typeface="Segoe UI" panose="020B0502040204020203" pitchFamily="34" charset="0"/>
              </a:rPr>
              <a:t>and accessibility of personal </a:t>
            </a:r>
            <a:r>
              <a:rPr lang="en-US" sz="2200" dirty="0" smtClean="0">
                <a:solidFill>
                  <a:schemeClr val="tx2"/>
                </a:solidFill>
                <a:latin typeface="Segoe UI" panose="020B0502040204020203" pitchFamily="34" charset="0"/>
                <a:cs typeface="Segoe UI" panose="020B0502040204020203" pitchFamily="34" charset="0"/>
              </a:rPr>
              <a:t>data</a:t>
            </a:r>
          </a:p>
          <a:p>
            <a:pPr>
              <a:lnSpc>
                <a:spcPct val="100000"/>
              </a:lnSpc>
              <a:spcBef>
                <a:spcPts val="0"/>
              </a:spcBef>
            </a:pPr>
            <a:r>
              <a:rPr lang="en-US" sz="2200" dirty="0" smtClean="0">
                <a:solidFill>
                  <a:schemeClr val="tx2"/>
                </a:solidFill>
                <a:latin typeface="Segoe UI" panose="020B0502040204020203" pitchFamily="34" charset="0"/>
                <a:cs typeface="Segoe UI" panose="020B0502040204020203" pitchFamily="34" charset="0"/>
              </a:rPr>
              <a:t>Not </a:t>
            </a:r>
            <a:r>
              <a:rPr lang="en-US" sz="2200" dirty="0">
                <a:solidFill>
                  <a:schemeClr val="tx2"/>
                </a:solidFill>
                <a:latin typeface="Segoe UI" panose="020B0502040204020203" pitchFamily="34" charset="0"/>
                <a:cs typeface="Segoe UI" panose="020B0502040204020203" pitchFamily="34" charset="0"/>
              </a:rPr>
              <a:t>process personal data in violation of state and federal laws that prohibit unlawful discrimination against </a:t>
            </a:r>
            <a:r>
              <a:rPr lang="en-US" sz="2200" dirty="0" smtClean="0">
                <a:solidFill>
                  <a:schemeClr val="tx2"/>
                </a:solidFill>
                <a:latin typeface="Segoe UI" panose="020B0502040204020203" pitchFamily="34" charset="0"/>
                <a:cs typeface="Segoe UI" panose="020B0502040204020203" pitchFamily="34" charset="0"/>
              </a:rPr>
              <a:t>consumers</a:t>
            </a:r>
            <a:endParaRPr lang="en-US" sz="2200" dirty="0">
              <a:solidFill>
                <a:schemeClr val="tx2"/>
              </a:solidFill>
              <a:latin typeface="Segoe UI" panose="020B0502040204020203" pitchFamily="34" charset="0"/>
              <a:cs typeface="Segoe UI" panose="020B0502040204020203" pitchFamily="34" charset="0"/>
            </a:endParaRPr>
          </a:p>
          <a:p>
            <a:pPr>
              <a:lnSpc>
                <a:spcPct val="100000"/>
              </a:lnSpc>
              <a:spcBef>
                <a:spcPts val="0"/>
              </a:spcBef>
            </a:pPr>
            <a:r>
              <a:rPr lang="en-US" sz="2200" dirty="0" smtClean="0">
                <a:solidFill>
                  <a:schemeClr val="tx2"/>
                </a:solidFill>
                <a:latin typeface="Segoe UI" panose="020B0502040204020203" pitchFamily="34" charset="0"/>
                <a:cs typeface="Segoe UI" panose="020B0502040204020203" pitchFamily="34" charset="0"/>
              </a:rPr>
              <a:t>Not </a:t>
            </a:r>
            <a:r>
              <a:rPr lang="en-US" sz="2200" dirty="0">
                <a:solidFill>
                  <a:schemeClr val="tx2"/>
                </a:solidFill>
                <a:latin typeface="Segoe UI" panose="020B0502040204020203" pitchFamily="34" charset="0"/>
                <a:cs typeface="Segoe UI" panose="020B0502040204020203" pitchFamily="34" charset="0"/>
              </a:rPr>
              <a:t>process sensitive data concerning a consumer without obtaining the consumer's </a:t>
            </a:r>
            <a:r>
              <a:rPr lang="en-US" sz="2200" dirty="0" smtClean="0">
                <a:solidFill>
                  <a:schemeClr val="tx2"/>
                </a:solidFill>
                <a:latin typeface="Segoe UI" panose="020B0502040204020203" pitchFamily="34" charset="0"/>
                <a:cs typeface="Segoe UI" panose="020B0502040204020203" pitchFamily="34" charset="0"/>
              </a:rPr>
              <a:t>consent</a:t>
            </a:r>
            <a:endParaRPr lang="en-US" sz="2200" dirty="0"/>
          </a:p>
        </p:txBody>
      </p:sp>
    </p:spTree>
    <p:extLst>
      <p:ext uri="{BB962C8B-B14F-4D97-AF65-F5344CB8AC3E}">
        <p14:creationId xmlns:p14="http://schemas.microsoft.com/office/powerpoint/2010/main" val="98129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3" y="1143000"/>
            <a:ext cx="11274553" cy="914400"/>
          </a:xfrm>
        </p:spPr>
        <p:txBody>
          <a:bodyPr/>
          <a:lstStyle/>
          <a:p>
            <a:r>
              <a:rPr lang="en-US" dirty="0" smtClean="0">
                <a:solidFill>
                  <a:schemeClr val="accent1"/>
                </a:solidFill>
              </a:rPr>
              <a:t>Colorado PA Preamble</a:t>
            </a:r>
            <a:endParaRPr lang="en-US" dirty="0">
              <a:solidFill>
                <a:schemeClr val="accent1"/>
              </a:solidFill>
            </a:endParaRPr>
          </a:p>
        </p:txBody>
      </p:sp>
      <p:sp>
        <p:nvSpPr>
          <p:cNvPr id="3" name="Content Placeholder 2"/>
          <p:cNvSpPr>
            <a:spLocks noGrp="1"/>
          </p:cNvSpPr>
          <p:nvPr>
            <p:ph idx="1"/>
          </p:nvPr>
        </p:nvSpPr>
        <p:spPr>
          <a:xfrm>
            <a:off x="393290" y="1828800"/>
            <a:ext cx="11385166" cy="4114800"/>
          </a:xfrm>
        </p:spPr>
        <p:txBody>
          <a:bodyPr>
            <a:noAutofit/>
          </a:bodyPr>
          <a:lstStyle/>
          <a:p>
            <a:r>
              <a:rPr lang="en-US" sz="2400" dirty="0" smtClean="0">
                <a:solidFill>
                  <a:schemeClr val="tx2"/>
                </a:solidFill>
                <a:latin typeface="Segoe UI" panose="020B0502040204020203" pitchFamily="34" charset="0"/>
                <a:cs typeface="Segoe UI" panose="020B0502040204020203" pitchFamily="34" charset="0"/>
              </a:rPr>
              <a:t>“</a:t>
            </a:r>
            <a:r>
              <a:rPr lang="en-US" sz="2400" dirty="0">
                <a:solidFill>
                  <a:schemeClr val="tx2"/>
                </a:solidFill>
                <a:latin typeface="Segoe UI" panose="020B0502040204020203" pitchFamily="34" charset="0"/>
                <a:cs typeface="Segoe UI" panose="020B0502040204020203" pitchFamily="34" charset="0"/>
              </a:rPr>
              <a:t>The ability to harness and use data in positive ways 	is driving innovation and brings beneficial technologies to society, but it has also created risks to privacy and </a:t>
            </a:r>
            <a:r>
              <a:rPr lang="en-US" sz="2400" dirty="0" smtClean="0">
                <a:solidFill>
                  <a:schemeClr val="tx2"/>
                </a:solidFill>
                <a:latin typeface="Segoe UI" panose="020B0502040204020203" pitchFamily="34" charset="0"/>
                <a:cs typeface="Segoe UI" panose="020B0502040204020203" pitchFamily="34" charset="0"/>
              </a:rPr>
              <a:t>freedom”</a:t>
            </a:r>
          </a:p>
          <a:p>
            <a:r>
              <a:rPr lang="en-US" sz="2400" dirty="0" smtClean="0">
                <a:solidFill>
                  <a:schemeClr val="tx2"/>
                </a:solidFill>
                <a:latin typeface="Segoe UI" panose="020B0502040204020203" pitchFamily="34" charset="0"/>
                <a:cs typeface="Segoe UI" panose="020B0502040204020203" pitchFamily="34" charset="0"/>
              </a:rPr>
              <a:t>“Technological </a:t>
            </a:r>
            <a:r>
              <a:rPr lang="en-US" sz="2400" dirty="0">
                <a:solidFill>
                  <a:schemeClr val="tx2"/>
                </a:solidFill>
                <a:latin typeface="Segoe UI" panose="020B0502040204020203" pitchFamily="34" charset="0"/>
                <a:cs typeface="Segoe UI" panose="020B0502040204020203" pitchFamily="34" charset="0"/>
              </a:rPr>
              <a:t>innovation and new uses of data can help solve societal problems and improve lives, and it is possible to build a world where technological innovation and privacy can </a:t>
            </a:r>
            <a:r>
              <a:rPr lang="en-US" sz="2400" dirty="0" smtClean="0">
                <a:solidFill>
                  <a:schemeClr val="tx2"/>
                </a:solidFill>
                <a:latin typeface="Segoe UI" panose="020B0502040204020203" pitchFamily="34" charset="0"/>
                <a:cs typeface="Segoe UI" panose="020B0502040204020203" pitchFamily="34" charset="0"/>
              </a:rPr>
              <a:t>coexist …”</a:t>
            </a:r>
            <a:endParaRPr lang="en-US" sz="2400" dirty="0">
              <a:solidFill>
                <a:schemeClr val="tx2"/>
              </a:solidFill>
              <a:latin typeface="Segoe UI" panose="020B0502040204020203" pitchFamily="34" charset="0"/>
              <a:cs typeface="Segoe UI" panose="020B0502040204020203" pitchFamily="34" charset="0"/>
            </a:endParaRPr>
          </a:p>
          <a:p>
            <a:pPr fontAlgn="base"/>
            <a:r>
              <a:rPr lang="en-US" sz="2400" dirty="0" smtClean="0">
                <a:solidFill>
                  <a:schemeClr val="tx2"/>
                </a:solidFill>
                <a:latin typeface="Segoe UI" panose="020B0502040204020203" pitchFamily="34" charset="0"/>
                <a:cs typeface="Segoe UI" panose="020B0502040204020203" pitchFamily="34" charset="0"/>
              </a:rPr>
              <a:t>“By </a:t>
            </a:r>
            <a:r>
              <a:rPr lang="en-US" sz="2400" dirty="0">
                <a:solidFill>
                  <a:schemeClr val="tx2"/>
                </a:solidFill>
                <a:latin typeface="Segoe UI" panose="020B0502040204020203" pitchFamily="34" charset="0"/>
                <a:cs typeface="Segoe UI" panose="020B0502040204020203" pitchFamily="34" charset="0"/>
              </a:rPr>
              <a:t>enacting [CPA], </a:t>
            </a:r>
            <a:r>
              <a:rPr lang="en-US" sz="2400" dirty="0">
                <a:solidFill>
                  <a:schemeClr val="tx2"/>
                </a:solidFill>
                <a:latin typeface="Segoe UI" panose="020B0502040204020203" pitchFamily="34" charset="0"/>
                <a:cs typeface="Segoe UI" panose="020B0502040204020203" pitchFamily="34" charset="0"/>
              </a:rPr>
              <a:t>C</a:t>
            </a:r>
            <a:r>
              <a:rPr lang="en-US" sz="2400" dirty="0" smtClean="0">
                <a:solidFill>
                  <a:schemeClr val="tx2"/>
                </a:solidFill>
                <a:latin typeface="Segoe UI" panose="020B0502040204020203" pitchFamily="34" charset="0"/>
                <a:cs typeface="Segoe UI" panose="020B0502040204020203" pitchFamily="34" charset="0"/>
              </a:rPr>
              <a:t>olorado </a:t>
            </a:r>
            <a:r>
              <a:rPr lang="en-US" sz="2400" dirty="0">
                <a:solidFill>
                  <a:schemeClr val="tx2"/>
                </a:solidFill>
                <a:latin typeface="Segoe UI" panose="020B0502040204020203" pitchFamily="34" charset="0"/>
                <a:cs typeface="Segoe UI" panose="020B0502040204020203" pitchFamily="34" charset="0"/>
              </a:rPr>
              <a:t>will be among the states that empower consumers to protect their privacy and require companies to be responsible custodians of data as they continue to </a:t>
            </a:r>
            <a:r>
              <a:rPr lang="en-US" sz="2400" dirty="0" smtClean="0">
                <a:solidFill>
                  <a:schemeClr val="tx2"/>
                </a:solidFill>
                <a:latin typeface="Segoe UI" panose="020B0502040204020203" pitchFamily="34" charset="0"/>
                <a:cs typeface="Segoe UI" panose="020B0502040204020203" pitchFamily="34" charset="0"/>
              </a:rPr>
              <a:t>innovate …”</a:t>
            </a:r>
            <a:endParaRPr lang="en-US" sz="2400" dirty="0">
              <a:solidFill>
                <a:schemeClr val="tx2"/>
              </a:solidFill>
              <a:latin typeface="Segoe UI" panose="020B0502040204020203" pitchFamily="34" charset="0"/>
              <a:cs typeface="Segoe UI" panose="020B0502040204020203" pitchFamily="34" charset="0"/>
            </a:endParaRPr>
          </a:p>
          <a:p>
            <a:pPr>
              <a:lnSpc>
                <a:spcPct val="100000"/>
              </a:lnSpc>
              <a:spcBef>
                <a:spcPts val="0"/>
              </a:spcBef>
            </a:pPr>
            <a:endParaRPr lang="en-US" sz="2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049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1"/>
                </a:solidFill>
              </a:rPr>
              <a:t>Why consider a data ethics program?</a:t>
            </a:r>
            <a:endParaRPr lang="en-US" dirty="0">
              <a:solidFill>
                <a:schemeClr val="accent1"/>
              </a:solidFill>
            </a:endParaRPr>
          </a:p>
        </p:txBody>
      </p:sp>
      <p:sp>
        <p:nvSpPr>
          <p:cNvPr id="6" name="Content Placeholder 5"/>
          <p:cNvSpPr>
            <a:spLocks noGrp="1"/>
          </p:cNvSpPr>
          <p:nvPr>
            <p:ph idx="1"/>
          </p:nvPr>
        </p:nvSpPr>
        <p:spPr>
          <a:xfrm>
            <a:off x="457198" y="2057400"/>
            <a:ext cx="11274554" cy="3657600"/>
          </a:xfrm>
        </p:spPr>
        <p:txBody>
          <a:bodyPr/>
          <a:lstStyle/>
          <a:p>
            <a:pPr marL="463550" indent="-463550">
              <a:buFont typeface="Wingdings 2" panose="05020102010507070707" pitchFamily="18" charset="2"/>
              <a:buChar char=""/>
            </a:pPr>
            <a:r>
              <a:rPr lang="en-US" sz="2800" dirty="0" smtClean="0">
                <a:solidFill>
                  <a:schemeClr val="tx2"/>
                </a:solidFill>
                <a:latin typeface="Segoe UI" panose="020B0502040204020203" pitchFamily="34" charset="0"/>
                <a:cs typeface="Segoe UI" panose="020B0502040204020203" pitchFamily="34" charset="0"/>
              </a:rPr>
              <a:t>Rebuild and grow customer / consumer trust</a:t>
            </a:r>
          </a:p>
          <a:p>
            <a:pPr marL="463550" indent="-463550">
              <a:buFont typeface="Wingdings 2" panose="05020102010507070707" pitchFamily="18" charset="2"/>
              <a:buChar char=""/>
            </a:pPr>
            <a:r>
              <a:rPr lang="en-US" sz="2800" dirty="0" smtClean="0">
                <a:solidFill>
                  <a:schemeClr val="tx2"/>
                </a:solidFill>
                <a:latin typeface="Segoe UI" panose="020B0502040204020203" pitchFamily="34" charset="0"/>
                <a:cs typeface="Segoe UI" panose="020B0502040204020203" pitchFamily="34" charset="0"/>
              </a:rPr>
              <a:t>Enhance brand loyalty</a:t>
            </a:r>
          </a:p>
          <a:p>
            <a:pPr marL="463550" indent="-463550">
              <a:buFont typeface="Wingdings 2" panose="05020102010507070707" pitchFamily="18" charset="2"/>
              <a:buChar char=""/>
            </a:pPr>
            <a:r>
              <a:rPr lang="en-US" sz="2800" dirty="0" smtClean="0">
                <a:solidFill>
                  <a:schemeClr val="tx2"/>
                </a:solidFill>
                <a:latin typeface="Segoe UI" panose="020B0502040204020203" pitchFamily="34" charset="0"/>
                <a:cs typeface="Segoe UI" panose="020B0502040204020203" pitchFamily="34" charset="0"/>
              </a:rPr>
              <a:t>Shift focus to quality data </a:t>
            </a:r>
          </a:p>
          <a:p>
            <a:pPr lvl="1">
              <a:buFont typeface="Wingdings 3" panose="05040102010807070707" pitchFamily="18" charset="2"/>
              <a:buChar char=""/>
            </a:pPr>
            <a:r>
              <a:rPr lang="en-US" sz="2600" dirty="0" smtClean="0">
                <a:solidFill>
                  <a:schemeClr val="tx2"/>
                </a:solidFill>
                <a:latin typeface="Segoe UI" panose="020B0502040204020203" pitchFamily="34" charset="0"/>
                <a:cs typeface="Segoe UI" panose="020B0502040204020203" pitchFamily="34" charset="0"/>
              </a:rPr>
              <a:t>Better quality data is more valuable, e.g., anticipate customer wants and needs</a:t>
            </a:r>
          </a:p>
          <a:p>
            <a:pPr lvl="1">
              <a:buFont typeface="Wingdings 3" panose="05040102010807070707" pitchFamily="18" charset="2"/>
              <a:buChar char=""/>
            </a:pPr>
            <a:r>
              <a:rPr lang="en-US" sz="2600" dirty="0" smtClean="0">
                <a:solidFill>
                  <a:schemeClr val="tx2"/>
                </a:solidFill>
                <a:latin typeface="Segoe UI" panose="020B0502040204020203" pitchFamily="34" charset="0"/>
                <a:cs typeface="Segoe UI" panose="020B0502040204020203" pitchFamily="34" charset="0"/>
              </a:rPr>
              <a:t>Counterbalance limits in privacy laws and phase-out of third-party cookies </a:t>
            </a:r>
          </a:p>
          <a:p>
            <a:pPr marL="457200" indent="-457200">
              <a:buFont typeface="Wingdings" panose="05000000000000000000" pitchFamily="2" charset="2"/>
              <a:buChar char="ü"/>
              <a:tabLst>
                <a:tab pos="457200" algn="l"/>
              </a:tabLst>
            </a:pPr>
            <a:r>
              <a:rPr lang="en-US" sz="2800" dirty="0" smtClean="0">
                <a:solidFill>
                  <a:schemeClr val="tx2"/>
                </a:solidFill>
                <a:latin typeface="Segoe UI" panose="020B0502040204020203" pitchFamily="34" charset="0"/>
                <a:cs typeface="Segoe UI" panose="020B0502040204020203" pitchFamily="34" charset="0"/>
              </a:rPr>
              <a:t>Potential to drive revenue</a:t>
            </a:r>
            <a:endParaRPr lang="en-US" sz="28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8128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Core </a:t>
            </a:r>
            <a:r>
              <a:rPr lang="en-US" dirty="0" smtClean="0">
                <a:solidFill>
                  <a:schemeClr val="accent1"/>
                </a:solidFill>
              </a:rPr>
              <a:t>Ethical Principles in AI/ML Frameworks</a:t>
            </a:r>
            <a:endParaRPr lang="en-US" dirty="0">
              <a:solidFill>
                <a:schemeClr val="accent1"/>
              </a:solidFill>
            </a:endParaRPr>
          </a:p>
        </p:txBody>
      </p:sp>
      <p:sp>
        <p:nvSpPr>
          <p:cNvPr id="3" name="Content Placeholder 2"/>
          <p:cNvSpPr>
            <a:spLocks noGrp="1"/>
          </p:cNvSpPr>
          <p:nvPr>
            <p:ph idx="1"/>
          </p:nvPr>
        </p:nvSpPr>
        <p:spPr>
          <a:xfrm>
            <a:off x="457198" y="2286001"/>
            <a:ext cx="11274554" cy="3428999"/>
          </a:xfrm>
        </p:spPr>
        <p:txBody>
          <a:bodyPr/>
          <a:lstStyle/>
          <a:p>
            <a:pPr>
              <a:buFont typeface="Wingdings" panose="05000000000000000000" pitchFamily="2" charset="2"/>
              <a:buChar char="§"/>
            </a:pPr>
            <a:r>
              <a:rPr lang="en-US" sz="3200" dirty="0">
                <a:solidFill>
                  <a:schemeClr val="tx2"/>
                </a:solidFill>
                <a:latin typeface="Segoe UI" panose="020B0502040204020203" pitchFamily="34" charset="0"/>
                <a:cs typeface="Segoe UI" panose="020B0502040204020203" pitchFamily="34" charset="0"/>
              </a:rPr>
              <a:t>Ethical Purpose – “Beneficial Intelligence”</a:t>
            </a:r>
          </a:p>
          <a:p>
            <a:pPr>
              <a:buFont typeface="Wingdings" panose="05000000000000000000" pitchFamily="2" charset="2"/>
              <a:buChar char="§"/>
            </a:pPr>
            <a:r>
              <a:rPr lang="en-US" sz="3200" dirty="0">
                <a:solidFill>
                  <a:schemeClr val="tx2"/>
                </a:solidFill>
                <a:latin typeface="Segoe UI" panose="020B0502040204020203" pitchFamily="34" charset="0"/>
                <a:cs typeface="Segoe UI" panose="020B0502040204020203" pitchFamily="34" charset="0"/>
              </a:rPr>
              <a:t>Accountability</a:t>
            </a:r>
          </a:p>
          <a:p>
            <a:pPr>
              <a:buFont typeface="Wingdings" panose="05000000000000000000" pitchFamily="2" charset="2"/>
              <a:buChar char="§"/>
            </a:pPr>
            <a:r>
              <a:rPr lang="en-US" sz="3200" dirty="0">
                <a:solidFill>
                  <a:schemeClr val="accent2"/>
                </a:solidFill>
                <a:latin typeface="Segoe UI" panose="020B0502040204020203" pitchFamily="34" charset="0"/>
                <a:cs typeface="Segoe UI" panose="020B0502040204020203" pitchFamily="34" charset="0"/>
              </a:rPr>
              <a:t>Transparency and Explainability</a:t>
            </a:r>
          </a:p>
          <a:p>
            <a:pPr>
              <a:buFont typeface="Wingdings" panose="05000000000000000000" pitchFamily="2" charset="2"/>
              <a:buChar char="§"/>
            </a:pPr>
            <a:r>
              <a:rPr lang="en-US" sz="3200" dirty="0">
                <a:solidFill>
                  <a:schemeClr val="tx2"/>
                </a:solidFill>
                <a:latin typeface="Segoe UI" panose="020B0502040204020203" pitchFamily="34" charset="0"/>
                <a:cs typeface="Segoe UI" panose="020B0502040204020203" pitchFamily="34" charset="0"/>
              </a:rPr>
              <a:t>Fairness &amp; Non-discrimination</a:t>
            </a:r>
          </a:p>
          <a:p>
            <a:pPr>
              <a:buFont typeface="Wingdings" panose="05000000000000000000" pitchFamily="2" charset="2"/>
              <a:buChar char="§"/>
            </a:pPr>
            <a:r>
              <a:rPr lang="en-US" sz="3200" dirty="0">
                <a:solidFill>
                  <a:schemeClr val="accent2"/>
                </a:solidFill>
                <a:latin typeface="Segoe UI" panose="020B0502040204020203" pitchFamily="34" charset="0"/>
                <a:cs typeface="Segoe UI" panose="020B0502040204020203" pitchFamily="34" charset="0"/>
              </a:rPr>
              <a:t>Privacy &amp; Confidentiality</a:t>
            </a:r>
          </a:p>
          <a:p>
            <a:pPr>
              <a:buFont typeface="Wingdings" panose="05000000000000000000" pitchFamily="2" charset="2"/>
              <a:buChar char="§"/>
            </a:pPr>
            <a:r>
              <a:rPr lang="en-US" sz="3200" dirty="0">
                <a:solidFill>
                  <a:schemeClr val="tx2"/>
                </a:solidFill>
                <a:latin typeface="Segoe UI" panose="020B0502040204020203" pitchFamily="34" charset="0"/>
                <a:cs typeface="Segoe UI" panose="020B0502040204020203" pitchFamily="34" charset="0"/>
              </a:rPr>
              <a:t>Safety and Reliability</a:t>
            </a:r>
          </a:p>
          <a:p>
            <a:endParaRPr lang="en-US" dirty="0"/>
          </a:p>
        </p:txBody>
      </p:sp>
    </p:spTree>
    <p:extLst>
      <p:ext uri="{BB962C8B-B14F-4D97-AF65-F5344CB8AC3E}">
        <p14:creationId xmlns:p14="http://schemas.microsoft.com/office/powerpoint/2010/main" val="182320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143000"/>
            <a:ext cx="11274553" cy="914400"/>
          </a:xfrm>
        </p:spPr>
        <p:txBody>
          <a:bodyPr/>
          <a:lstStyle/>
          <a:p>
            <a:r>
              <a:rPr lang="en-US" dirty="0" smtClean="0">
                <a:solidFill>
                  <a:schemeClr val="accent1"/>
                </a:solidFill>
              </a:rPr>
              <a:t>How to get </a:t>
            </a:r>
            <a:r>
              <a:rPr lang="en-US" dirty="0">
                <a:solidFill>
                  <a:schemeClr val="accent1"/>
                </a:solidFill>
              </a:rPr>
              <a:t>s</a:t>
            </a:r>
            <a:r>
              <a:rPr lang="en-US" dirty="0" smtClean="0">
                <a:solidFill>
                  <a:schemeClr val="accent1"/>
                </a:solidFill>
              </a:rPr>
              <a:t>tarted</a:t>
            </a:r>
            <a:endParaRPr lang="en-US" dirty="0">
              <a:solidFill>
                <a:schemeClr val="accent1"/>
              </a:solidFill>
            </a:endParaRPr>
          </a:p>
        </p:txBody>
      </p:sp>
      <p:sp>
        <p:nvSpPr>
          <p:cNvPr id="3" name="Content Placeholder 2"/>
          <p:cNvSpPr>
            <a:spLocks noGrp="1"/>
          </p:cNvSpPr>
          <p:nvPr>
            <p:ph idx="1"/>
          </p:nvPr>
        </p:nvSpPr>
        <p:spPr>
          <a:xfrm>
            <a:off x="609600" y="1828800"/>
            <a:ext cx="10744199" cy="4343400"/>
          </a:xfrm>
        </p:spPr>
        <p:txBody>
          <a:bodyPr>
            <a:normAutofit/>
          </a:bodyPr>
          <a:lstStyle/>
          <a:p>
            <a:pPr marL="0" indent="0">
              <a:buNone/>
            </a:pPr>
            <a:r>
              <a:rPr lang="en-US" sz="2800" b="1" dirty="0" smtClean="0">
                <a:solidFill>
                  <a:schemeClr val="tx2"/>
                </a:solidFill>
                <a:latin typeface="Segoe UI" panose="020B0502040204020203" pitchFamily="34" charset="0"/>
                <a:cs typeface="Segoe UI" panose="020B0502040204020203" pitchFamily="34" charset="0"/>
              </a:rPr>
              <a:t>Who is / should be involved and when?</a:t>
            </a:r>
          </a:p>
          <a:p>
            <a:pPr lvl="1">
              <a:buFont typeface="Courier New" panose="02070309020205020404" pitchFamily="49" charset="0"/>
              <a:buChar char="o"/>
            </a:pPr>
            <a:r>
              <a:rPr lang="en-US" dirty="0" smtClean="0">
                <a:solidFill>
                  <a:schemeClr val="tx2"/>
                </a:solidFill>
                <a:latin typeface="Segoe UI" panose="020B0502040204020203" pitchFamily="34" charset="0"/>
                <a:cs typeface="Segoe UI" panose="020B0502040204020203" pitchFamily="34" charset="0"/>
              </a:rPr>
              <a:t>Leadership</a:t>
            </a:r>
          </a:p>
          <a:p>
            <a:pPr lvl="1">
              <a:buFont typeface="Courier New" panose="02070309020205020404" pitchFamily="49" charset="0"/>
              <a:buChar char="o"/>
            </a:pPr>
            <a:r>
              <a:rPr lang="en-US" dirty="0" smtClean="0">
                <a:solidFill>
                  <a:schemeClr val="tx2"/>
                </a:solidFill>
                <a:latin typeface="Segoe UI" panose="020B0502040204020203" pitchFamily="34" charset="0"/>
                <a:cs typeface="Segoe UI" panose="020B0502040204020203" pitchFamily="34" charset="0"/>
              </a:rPr>
              <a:t>Marketing / Sales</a:t>
            </a:r>
          </a:p>
          <a:p>
            <a:pPr lvl="1">
              <a:buFont typeface="Courier New" panose="02070309020205020404" pitchFamily="49" charset="0"/>
              <a:buChar char="o"/>
            </a:pPr>
            <a:r>
              <a:rPr lang="en-US" dirty="0" smtClean="0">
                <a:solidFill>
                  <a:schemeClr val="tx2"/>
                </a:solidFill>
                <a:latin typeface="Segoe UI" panose="020B0502040204020203" pitchFamily="34" charset="0"/>
                <a:cs typeface="Segoe UI" panose="020B0502040204020203" pitchFamily="34" charset="0"/>
              </a:rPr>
              <a:t>Information Security</a:t>
            </a:r>
          </a:p>
          <a:p>
            <a:pPr lvl="1">
              <a:buFont typeface="Courier New" panose="02070309020205020404" pitchFamily="49" charset="0"/>
              <a:buChar char="o"/>
            </a:pPr>
            <a:r>
              <a:rPr lang="en-US" dirty="0" smtClean="0">
                <a:solidFill>
                  <a:schemeClr val="tx2"/>
                </a:solidFill>
                <a:latin typeface="Segoe UI" panose="020B0502040204020203" pitchFamily="34" charset="0"/>
                <a:cs typeface="Segoe UI" panose="020B0502040204020203" pitchFamily="34" charset="0"/>
              </a:rPr>
              <a:t>Procurement</a:t>
            </a:r>
          </a:p>
          <a:p>
            <a:pPr lvl="1">
              <a:buFont typeface="Courier New" panose="02070309020205020404" pitchFamily="49" charset="0"/>
              <a:buChar char="o"/>
            </a:pPr>
            <a:r>
              <a:rPr lang="en-US" dirty="0" smtClean="0">
                <a:solidFill>
                  <a:schemeClr val="tx2"/>
                </a:solidFill>
                <a:latin typeface="Segoe UI" panose="020B0502040204020203" pitchFamily="34" charset="0"/>
                <a:cs typeface="Segoe UI" panose="020B0502040204020203" pitchFamily="34" charset="0"/>
              </a:rPr>
              <a:t>Privacy</a:t>
            </a:r>
          </a:p>
          <a:p>
            <a:pPr marL="457200" lvl="1" indent="0">
              <a:buNone/>
            </a:pPr>
            <a:endParaRPr lang="en-US" dirty="0" smtClean="0">
              <a:solidFill>
                <a:schemeClr val="tx2"/>
              </a:solidFill>
              <a:latin typeface="Segoe UI" panose="020B0502040204020203" pitchFamily="34" charset="0"/>
              <a:cs typeface="Segoe UI" panose="020B0502040204020203" pitchFamily="34" charset="0"/>
            </a:endParaRPr>
          </a:p>
          <a:p>
            <a:pPr marL="0" indent="0">
              <a:buNone/>
            </a:pPr>
            <a:r>
              <a:rPr lang="en-US" sz="2800" b="1" dirty="0" smtClean="0">
                <a:solidFill>
                  <a:schemeClr val="tx2"/>
                </a:solidFill>
                <a:latin typeface="Segoe UI" panose="020B0502040204020203" pitchFamily="34" charset="0"/>
                <a:cs typeface="Segoe UI" panose="020B0502040204020203" pitchFamily="34" charset="0"/>
              </a:rPr>
              <a:t>Which </a:t>
            </a:r>
            <a:r>
              <a:rPr lang="en-US" sz="2800" b="1" dirty="0">
                <a:solidFill>
                  <a:schemeClr val="tx2"/>
                </a:solidFill>
                <a:latin typeface="Segoe UI" panose="020B0502040204020203" pitchFamily="34" charset="0"/>
                <a:cs typeface="Segoe UI" panose="020B0502040204020203" pitchFamily="34" charset="0"/>
              </a:rPr>
              <a:t>principles are most important to the business?</a:t>
            </a:r>
          </a:p>
          <a:p>
            <a:pPr>
              <a:buFontTx/>
              <a:buChar char="-"/>
            </a:pPr>
            <a:r>
              <a:rPr lang="en-US" dirty="0" smtClean="0">
                <a:solidFill>
                  <a:schemeClr val="tx2"/>
                </a:solidFill>
                <a:latin typeface="Segoe UI" panose="020B0502040204020203" pitchFamily="34" charset="0"/>
                <a:cs typeface="Segoe UI" panose="020B0502040204020203" pitchFamily="34" charset="0"/>
              </a:rPr>
              <a:t>Asking </a:t>
            </a:r>
            <a:r>
              <a:rPr lang="en-US" dirty="0">
                <a:solidFill>
                  <a:schemeClr val="tx2"/>
                </a:solidFill>
                <a:latin typeface="Segoe UI" panose="020B0502040204020203" pitchFamily="34" charset="0"/>
                <a:cs typeface="Segoe UI" panose="020B0502040204020203" pitchFamily="34" charset="0"/>
              </a:rPr>
              <a:t>difficult </a:t>
            </a:r>
            <a:r>
              <a:rPr lang="en-US" dirty="0" smtClean="0">
                <a:solidFill>
                  <a:schemeClr val="tx2"/>
                </a:solidFill>
                <a:latin typeface="Segoe UI" panose="020B0502040204020203" pitchFamily="34" charset="0"/>
                <a:cs typeface="Segoe UI" panose="020B0502040204020203" pitchFamily="34" charset="0"/>
              </a:rPr>
              <a:t>questions</a:t>
            </a:r>
          </a:p>
          <a:p>
            <a:pPr>
              <a:buFontTx/>
              <a:buChar char="-"/>
            </a:pPr>
            <a:r>
              <a:rPr lang="en-US" dirty="0" smtClean="0">
                <a:solidFill>
                  <a:schemeClr val="tx2"/>
                </a:solidFill>
                <a:latin typeface="Segoe UI" panose="020B0502040204020203" pitchFamily="34" charset="0"/>
                <a:cs typeface="Segoe UI" panose="020B0502040204020203" pitchFamily="34" charset="0"/>
              </a:rPr>
              <a:t>Genuine commitment</a:t>
            </a:r>
            <a:endParaRPr lang="en-US" dirty="0">
              <a:solidFill>
                <a:schemeClr val="tx2"/>
              </a:solidFill>
              <a:latin typeface="Segoe UI" panose="020B0502040204020203" pitchFamily="34" charset="0"/>
              <a:cs typeface="Segoe UI" panose="020B0502040204020203" pitchFamily="34" charset="0"/>
            </a:endParaRPr>
          </a:p>
          <a:p>
            <a:pPr marL="0" indent="0">
              <a:buNone/>
            </a:pPr>
            <a:endParaRPr lang="en-US" b="1" dirty="0" smtClean="0">
              <a:solidFill>
                <a:schemeClr val="tx2"/>
              </a:solidFill>
              <a:latin typeface="Segoe UI" panose="020B0502040204020203" pitchFamily="34" charset="0"/>
              <a:cs typeface="Segoe UI" panose="020B0502040204020203" pitchFamily="34" charset="0"/>
            </a:endParaRPr>
          </a:p>
          <a:p>
            <a:pPr lvl="1"/>
            <a:endParaRPr lang="en-US" dirty="0"/>
          </a:p>
        </p:txBody>
      </p:sp>
    </p:spTree>
    <p:extLst>
      <p:ext uri="{BB962C8B-B14F-4D97-AF65-F5344CB8AC3E}">
        <p14:creationId xmlns:p14="http://schemas.microsoft.com/office/powerpoint/2010/main" val="2726127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143000"/>
            <a:ext cx="11274553" cy="914400"/>
          </a:xfrm>
        </p:spPr>
        <p:txBody>
          <a:bodyPr/>
          <a:lstStyle/>
          <a:p>
            <a:r>
              <a:rPr lang="en-US" dirty="0">
                <a:solidFill>
                  <a:schemeClr val="accent1"/>
                </a:solidFill>
              </a:rPr>
              <a:t>How to get started</a:t>
            </a:r>
            <a:endParaRPr lang="en-US" dirty="0">
              <a:solidFill>
                <a:schemeClr val="accent1"/>
              </a:solidFill>
            </a:endParaRPr>
          </a:p>
        </p:txBody>
      </p:sp>
      <p:sp>
        <p:nvSpPr>
          <p:cNvPr id="3" name="Content Placeholder 2"/>
          <p:cNvSpPr>
            <a:spLocks noGrp="1"/>
          </p:cNvSpPr>
          <p:nvPr>
            <p:ph idx="1"/>
          </p:nvPr>
        </p:nvSpPr>
        <p:spPr>
          <a:xfrm>
            <a:off x="457198" y="2057400"/>
            <a:ext cx="11274553" cy="4343400"/>
          </a:xfrm>
        </p:spPr>
        <p:txBody>
          <a:bodyPr>
            <a:normAutofit/>
          </a:bodyPr>
          <a:lstStyle/>
          <a:p>
            <a:pPr marL="0" indent="0">
              <a:buNone/>
            </a:pPr>
            <a:r>
              <a:rPr lang="en-US" sz="2800" b="1" dirty="0">
                <a:solidFill>
                  <a:schemeClr val="tx2"/>
                </a:solidFill>
                <a:latin typeface="Segoe UI" panose="020B0502040204020203" pitchFamily="34" charset="0"/>
                <a:cs typeface="Segoe UI" panose="020B0502040204020203" pitchFamily="34" charset="0"/>
              </a:rPr>
              <a:t>What are the data assets?</a:t>
            </a:r>
          </a:p>
          <a:p>
            <a:r>
              <a:rPr lang="en-US" sz="2400" dirty="0">
                <a:solidFill>
                  <a:schemeClr val="tx2"/>
                </a:solidFill>
                <a:latin typeface="Segoe UI" panose="020B0502040204020203" pitchFamily="34" charset="0"/>
                <a:cs typeface="Segoe UI" panose="020B0502040204020203" pitchFamily="34" charset="0"/>
              </a:rPr>
              <a:t>What data </a:t>
            </a:r>
            <a:r>
              <a:rPr lang="en-US" sz="2400" i="1" dirty="0">
                <a:solidFill>
                  <a:schemeClr val="tx2"/>
                </a:solidFill>
                <a:latin typeface="Segoe UI" panose="020B0502040204020203" pitchFamily="34" charset="0"/>
                <a:cs typeface="Segoe UI" panose="020B0502040204020203" pitchFamily="34" charset="0"/>
              </a:rPr>
              <a:t>can</a:t>
            </a:r>
            <a:r>
              <a:rPr lang="en-US" sz="2400" dirty="0">
                <a:solidFill>
                  <a:schemeClr val="tx2"/>
                </a:solidFill>
                <a:latin typeface="Segoe UI" panose="020B0502040204020203" pitchFamily="34" charset="0"/>
                <a:cs typeface="Segoe UI" panose="020B0502040204020203" pitchFamily="34" charset="0"/>
              </a:rPr>
              <a:t> the business use?</a:t>
            </a:r>
          </a:p>
          <a:p>
            <a:pPr lvl="1"/>
            <a:r>
              <a:rPr lang="en-US" sz="2400" dirty="0">
                <a:solidFill>
                  <a:schemeClr val="tx2"/>
                </a:solidFill>
                <a:latin typeface="Segoe UI" panose="020B0502040204020203" pitchFamily="34" charset="0"/>
                <a:cs typeface="Segoe UI" panose="020B0502040204020203" pitchFamily="34" charset="0"/>
              </a:rPr>
              <a:t>Who “owns” the </a:t>
            </a:r>
            <a:r>
              <a:rPr lang="en-US" sz="2400" dirty="0" smtClean="0">
                <a:solidFill>
                  <a:schemeClr val="tx2"/>
                </a:solidFill>
                <a:latin typeface="Segoe UI" panose="020B0502040204020203" pitchFamily="34" charset="0"/>
                <a:cs typeface="Segoe UI" panose="020B0502040204020203" pitchFamily="34" charset="0"/>
              </a:rPr>
              <a:t>data?</a:t>
            </a:r>
            <a:endParaRPr lang="en-US" sz="2400" dirty="0">
              <a:solidFill>
                <a:schemeClr val="tx2"/>
              </a:solidFill>
              <a:latin typeface="Segoe UI" panose="020B0502040204020203" pitchFamily="34" charset="0"/>
              <a:cs typeface="Segoe UI" panose="020B0502040204020203" pitchFamily="34" charset="0"/>
            </a:endParaRPr>
          </a:p>
          <a:p>
            <a:pPr lvl="1"/>
            <a:r>
              <a:rPr lang="en-US" sz="2400" dirty="0">
                <a:solidFill>
                  <a:schemeClr val="tx2"/>
                </a:solidFill>
                <a:latin typeface="Segoe UI" panose="020B0502040204020203" pitchFamily="34" charset="0"/>
                <a:cs typeface="Segoe UI" panose="020B0502040204020203" pitchFamily="34" charset="0"/>
              </a:rPr>
              <a:t>Is it personal data?</a:t>
            </a:r>
          </a:p>
          <a:p>
            <a:pPr lvl="1"/>
            <a:r>
              <a:rPr lang="en-US" sz="2400" dirty="0">
                <a:solidFill>
                  <a:schemeClr val="tx2"/>
                </a:solidFill>
                <a:latin typeface="Segoe UI" panose="020B0502040204020203" pitchFamily="34" charset="0"/>
                <a:cs typeface="Segoe UI" panose="020B0502040204020203" pitchFamily="34" charset="0"/>
              </a:rPr>
              <a:t>Contractual </a:t>
            </a:r>
            <a:r>
              <a:rPr lang="en-US" sz="2400" dirty="0" smtClean="0">
                <a:solidFill>
                  <a:schemeClr val="tx2"/>
                </a:solidFill>
                <a:latin typeface="Segoe UI" panose="020B0502040204020203" pitchFamily="34" charset="0"/>
                <a:cs typeface="Segoe UI" panose="020B0502040204020203" pitchFamily="34" charset="0"/>
              </a:rPr>
              <a:t>restrictions?</a:t>
            </a:r>
            <a:endParaRPr lang="en-US" sz="2400" dirty="0">
              <a:solidFill>
                <a:schemeClr val="tx2"/>
              </a:solidFill>
              <a:latin typeface="Segoe UI" panose="020B0502040204020203" pitchFamily="34" charset="0"/>
              <a:cs typeface="Segoe UI" panose="020B0502040204020203" pitchFamily="34" charset="0"/>
            </a:endParaRPr>
          </a:p>
          <a:p>
            <a:pPr lvl="1"/>
            <a:r>
              <a:rPr lang="en-US" sz="2400" dirty="0">
                <a:solidFill>
                  <a:schemeClr val="tx2"/>
                </a:solidFill>
                <a:latin typeface="Segoe UI" panose="020B0502040204020203" pitchFamily="34" charset="0"/>
                <a:cs typeface="Segoe UI" panose="020B0502040204020203" pitchFamily="34" charset="0"/>
              </a:rPr>
              <a:t>Promises made to data </a:t>
            </a:r>
            <a:r>
              <a:rPr lang="en-US" sz="2400" dirty="0" smtClean="0">
                <a:solidFill>
                  <a:schemeClr val="tx2"/>
                </a:solidFill>
                <a:latin typeface="Segoe UI" panose="020B0502040204020203" pitchFamily="34" charset="0"/>
                <a:cs typeface="Segoe UI" panose="020B0502040204020203" pitchFamily="34" charset="0"/>
              </a:rPr>
              <a:t>subjects?</a:t>
            </a:r>
            <a:endParaRPr lang="en-US" sz="2400" dirty="0">
              <a:solidFill>
                <a:schemeClr val="tx2"/>
              </a:solidFill>
              <a:latin typeface="Segoe UI" panose="020B0502040204020203" pitchFamily="34" charset="0"/>
              <a:cs typeface="Segoe UI" panose="020B0502040204020203" pitchFamily="34" charset="0"/>
            </a:endParaRPr>
          </a:p>
          <a:p>
            <a:r>
              <a:rPr lang="en-US" sz="2400" dirty="0">
                <a:solidFill>
                  <a:schemeClr val="tx2"/>
                </a:solidFill>
                <a:latin typeface="Segoe UI" panose="020B0502040204020203" pitchFamily="34" charset="0"/>
                <a:cs typeface="Segoe UI" panose="020B0502040204020203" pitchFamily="34" charset="0"/>
              </a:rPr>
              <a:t>What data </a:t>
            </a:r>
            <a:r>
              <a:rPr lang="en-US" sz="2400" i="1" dirty="0">
                <a:solidFill>
                  <a:schemeClr val="tx2"/>
                </a:solidFill>
                <a:latin typeface="Segoe UI" panose="020B0502040204020203" pitchFamily="34" charset="0"/>
                <a:cs typeface="Segoe UI" panose="020B0502040204020203" pitchFamily="34" charset="0"/>
              </a:rPr>
              <a:t>does</a:t>
            </a:r>
            <a:r>
              <a:rPr lang="en-US" sz="2400" dirty="0">
                <a:solidFill>
                  <a:schemeClr val="tx2"/>
                </a:solidFill>
                <a:latin typeface="Segoe UI" panose="020B0502040204020203" pitchFamily="34" charset="0"/>
                <a:cs typeface="Segoe UI" panose="020B0502040204020203" pitchFamily="34" charset="0"/>
              </a:rPr>
              <a:t> the business use?</a:t>
            </a:r>
          </a:p>
          <a:p>
            <a:pPr lvl="1"/>
            <a:r>
              <a:rPr lang="en-US" sz="2400" dirty="0">
                <a:solidFill>
                  <a:schemeClr val="tx2"/>
                </a:solidFill>
                <a:latin typeface="Segoe UI" panose="020B0502040204020203" pitchFamily="34" charset="0"/>
                <a:cs typeface="Segoe UI" panose="020B0502040204020203" pitchFamily="34" charset="0"/>
              </a:rPr>
              <a:t>Is the use </a:t>
            </a:r>
            <a:r>
              <a:rPr lang="en-US" sz="2400" dirty="0" smtClean="0">
                <a:solidFill>
                  <a:schemeClr val="tx2"/>
                </a:solidFill>
                <a:latin typeface="Segoe UI" panose="020B0502040204020203" pitchFamily="34" charset="0"/>
                <a:cs typeface="Segoe UI" panose="020B0502040204020203" pitchFamily="34" charset="0"/>
              </a:rPr>
              <a:t>necessary, consistent </a:t>
            </a:r>
            <a:r>
              <a:rPr lang="en-US" sz="2400" dirty="0">
                <a:solidFill>
                  <a:schemeClr val="tx2"/>
                </a:solidFill>
                <a:latin typeface="Segoe UI" panose="020B0502040204020203" pitchFamily="34" charset="0"/>
                <a:cs typeface="Segoe UI" panose="020B0502040204020203" pitchFamily="34" charset="0"/>
              </a:rPr>
              <a:t>with </a:t>
            </a:r>
            <a:r>
              <a:rPr lang="en-US" sz="2400" dirty="0" smtClean="0">
                <a:solidFill>
                  <a:schemeClr val="tx2"/>
                </a:solidFill>
                <a:latin typeface="Segoe UI" panose="020B0502040204020203" pitchFamily="34" charset="0"/>
                <a:cs typeface="Segoe UI" panose="020B0502040204020203" pitchFamily="34" charset="0"/>
              </a:rPr>
              <a:t>principles, lawful?</a:t>
            </a:r>
            <a:endParaRPr lang="en-US" sz="2400" dirty="0">
              <a:solidFill>
                <a:schemeClr val="tx2"/>
              </a:solidFill>
              <a:latin typeface="Segoe UI" panose="020B0502040204020203" pitchFamily="34" charset="0"/>
              <a:cs typeface="Segoe UI" panose="020B0502040204020203" pitchFamily="34" charset="0"/>
            </a:endParaRPr>
          </a:p>
          <a:p>
            <a:pPr marL="0" indent="0">
              <a:buNone/>
            </a:pPr>
            <a:endParaRPr lang="en-US" b="1" dirty="0" smtClean="0">
              <a:solidFill>
                <a:schemeClr val="tx2"/>
              </a:solidFill>
              <a:latin typeface="Segoe UI" panose="020B0502040204020203" pitchFamily="34" charset="0"/>
              <a:cs typeface="Segoe UI" panose="020B0502040204020203" pitchFamily="34" charset="0"/>
            </a:endParaRPr>
          </a:p>
          <a:p>
            <a:pPr marL="0" indent="0">
              <a:buNone/>
            </a:pPr>
            <a:endParaRPr lang="en-US" b="1" dirty="0" smtClean="0">
              <a:solidFill>
                <a:schemeClr val="tx2"/>
              </a:solidFill>
              <a:latin typeface="Segoe UI" panose="020B0502040204020203" pitchFamily="34" charset="0"/>
              <a:cs typeface="Segoe UI" panose="020B0502040204020203" pitchFamily="34" charset="0"/>
            </a:endParaRPr>
          </a:p>
          <a:p>
            <a:pPr marL="0" indent="0">
              <a:buNone/>
            </a:pPr>
            <a:endParaRPr lang="en-US" b="1" dirty="0" smtClean="0">
              <a:solidFill>
                <a:schemeClr val="tx2"/>
              </a:solidFill>
              <a:latin typeface="Segoe UI" panose="020B0502040204020203" pitchFamily="34" charset="0"/>
              <a:cs typeface="Segoe UI" panose="020B0502040204020203" pitchFamily="34" charset="0"/>
            </a:endParaRPr>
          </a:p>
          <a:p>
            <a:pPr lvl="1"/>
            <a:endParaRPr lang="en-US" dirty="0"/>
          </a:p>
        </p:txBody>
      </p:sp>
    </p:spTree>
    <p:extLst>
      <p:ext uri="{BB962C8B-B14F-4D97-AF65-F5344CB8AC3E}">
        <p14:creationId xmlns:p14="http://schemas.microsoft.com/office/powerpoint/2010/main" val="324251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143000"/>
            <a:ext cx="11274553" cy="914400"/>
          </a:xfrm>
        </p:spPr>
        <p:txBody>
          <a:bodyPr/>
          <a:lstStyle/>
          <a:p>
            <a:r>
              <a:rPr lang="en-US" dirty="0">
                <a:solidFill>
                  <a:schemeClr val="accent1"/>
                </a:solidFill>
              </a:rPr>
              <a:t>How to get started</a:t>
            </a:r>
            <a:endParaRPr lang="en-US" dirty="0">
              <a:solidFill>
                <a:schemeClr val="accent1"/>
              </a:solidFill>
            </a:endParaRPr>
          </a:p>
        </p:txBody>
      </p:sp>
      <p:sp>
        <p:nvSpPr>
          <p:cNvPr id="3" name="Content Placeholder 2"/>
          <p:cNvSpPr>
            <a:spLocks noGrp="1"/>
          </p:cNvSpPr>
          <p:nvPr>
            <p:ph idx="1"/>
          </p:nvPr>
        </p:nvSpPr>
        <p:spPr>
          <a:xfrm>
            <a:off x="457198" y="2057400"/>
            <a:ext cx="11274553" cy="4343400"/>
          </a:xfrm>
        </p:spPr>
        <p:txBody>
          <a:bodyPr>
            <a:normAutofit/>
          </a:bodyPr>
          <a:lstStyle/>
          <a:p>
            <a:pPr marL="0" indent="0">
              <a:buNone/>
            </a:pPr>
            <a:r>
              <a:rPr lang="en-US" sz="2800" b="1" dirty="0" smtClean="0">
                <a:solidFill>
                  <a:schemeClr val="tx2"/>
                </a:solidFill>
                <a:latin typeface="Segoe UI" panose="020B0502040204020203" pitchFamily="34" charset="0"/>
                <a:cs typeface="Segoe UI" panose="020B0502040204020203" pitchFamily="34" charset="0"/>
              </a:rPr>
              <a:t>What </a:t>
            </a:r>
            <a:r>
              <a:rPr lang="en-US" sz="2800" b="1" dirty="0" smtClean="0">
                <a:solidFill>
                  <a:schemeClr val="tx2"/>
                </a:solidFill>
                <a:latin typeface="Segoe UI" panose="020B0502040204020203" pitchFamily="34" charset="0"/>
                <a:cs typeface="Segoe UI" panose="020B0502040204020203" pitchFamily="34" charset="0"/>
              </a:rPr>
              <a:t>does the </a:t>
            </a:r>
            <a:r>
              <a:rPr lang="en-US" sz="2800" b="1" dirty="0" smtClean="0">
                <a:solidFill>
                  <a:schemeClr val="tx2"/>
                </a:solidFill>
                <a:latin typeface="Segoe UI" panose="020B0502040204020203" pitchFamily="34" charset="0"/>
                <a:cs typeface="Segoe UI" panose="020B0502040204020203" pitchFamily="34" charset="0"/>
              </a:rPr>
              <a:t>organization</a:t>
            </a:r>
            <a:r>
              <a:rPr lang="en-US" sz="2800" b="1" dirty="0" smtClean="0">
                <a:solidFill>
                  <a:schemeClr val="tx2"/>
                </a:solidFill>
                <a:latin typeface="Segoe UI" panose="020B0502040204020203" pitchFamily="34" charset="0"/>
                <a:cs typeface="Segoe UI" panose="020B0502040204020203" pitchFamily="34" charset="0"/>
              </a:rPr>
              <a:t> </a:t>
            </a:r>
            <a:r>
              <a:rPr lang="en-US" sz="2800" b="1" dirty="0" smtClean="0">
                <a:solidFill>
                  <a:schemeClr val="tx2"/>
                </a:solidFill>
                <a:latin typeface="Segoe UI" panose="020B0502040204020203" pitchFamily="34" charset="0"/>
                <a:cs typeface="Segoe UI" panose="020B0502040204020203" pitchFamily="34" charset="0"/>
              </a:rPr>
              <a:t>want to do with its data assets?</a:t>
            </a:r>
          </a:p>
          <a:p>
            <a:pPr>
              <a:buFontTx/>
              <a:buChar char="-"/>
            </a:pPr>
            <a:r>
              <a:rPr lang="en-US" sz="2400" dirty="0" smtClean="0">
                <a:solidFill>
                  <a:schemeClr val="tx2"/>
                </a:solidFill>
                <a:latin typeface="Segoe UI" panose="020B0502040204020203" pitchFamily="34" charset="0"/>
                <a:cs typeface="Segoe UI" panose="020B0502040204020203" pitchFamily="34" charset="0"/>
              </a:rPr>
              <a:t>Are intended uses consistent with the ethical principles (see, e.g., core principles in AI frameworks) </a:t>
            </a:r>
          </a:p>
          <a:p>
            <a:pPr>
              <a:buFontTx/>
              <a:buChar char="-"/>
            </a:pPr>
            <a:r>
              <a:rPr lang="en-US" sz="2400" dirty="0" smtClean="0">
                <a:solidFill>
                  <a:schemeClr val="tx2"/>
                </a:solidFill>
                <a:latin typeface="Segoe UI" panose="020B0502040204020203" pitchFamily="34" charset="0"/>
                <a:cs typeface="Segoe UI" panose="020B0502040204020203" pitchFamily="34" charset="0"/>
              </a:rPr>
              <a:t>Are intended uses consistent with </a:t>
            </a:r>
            <a:r>
              <a:rPr lang="en-US" sz="2400" dirty="0" smtClean="0">
                <a:solidFill>
                  <a:schemeClr val="tx2"/>
                </a:solidFill>
                <a:latin typeface="Segoe UI" panose="020B0502040204020203" pitchFamily="34" charset="0"/>
                <a:cs typeface="Segoe UI" panose="020B0502040204020203" pitchFamily="34" charset="0"/>
              </a:rPr>
              <a:t>scop</a:t>
            </a:r>
            <a:r>
              <a:rPr lang="en-US" sz="2400" dirty="0" smtClean="0">
                <a:solidFill>
                  <a:schemeClr val="tx2"/>
                </a:solidFill>
                <a:latin typeface="Segoe UI" panose="020B0502040204020203" pitchFamily="34" charset="0"/>
                <a:cs typeface="Segoe UI" panose="020B0502040204020203" pitchFamily="34" charset="0"/>
              </a:rPr>
              <a:t>e of notice and/or </a:t>
            </a:r>
            <a:r>
              <a:rPr lang="en-US" sz="2400" dirty="0" smtClean="0">
                <a:solidFill>
                  <a:schemeClr val="tx2"/>
                </a:solidFill>
                <a:latin typeface="Segoe UI" panose="020B0502040204020203" pitchFamily="34" charset="0"/>
                <a:cs typeface="Segoe UI" panose="020B0502040204020203" pitchFamily="34" charset="0"/>
              </a:rPr>
              <a:t>consent?</a:t>
            </a:r>
            <a:endParaRPr lang="en-US" sz="2400" dirty="0" smtClean="0">
              <a:solidFill>
                <a:schemeClr val="tx2"/>
              </a:solidFill>
              <a:latin typeface="Segoe UI" panose="020B0502040204020203" pitchFamily="34" charset="0"/>
              <a:cs typeface="Segoe UI" panose="020B0502040204020203" pitchFamily="34" charset="0"/>
            </a:endParaRPr>
          </a:p>
          <a:p>
            <a:pPr marL="457200" lvl="1" indent="0">
              <a:buNone/>
            </a:pPr>
            <a:endParaRPr lang="en-US" b="1" dirty="0">
              <a:solidFill>
                <a:schemeClr val="tx2"/>
              </a:solidFill>
              <a:latin typeface="Segoe UI" panose="020B0502040204020203" pitchFamily="34" charset="0"/>
              <a:cs typeface="Segoe UI" panose="020B0502040204020203" pitchFamily="34" charset="0"/>
            </a:endParaRPr>
          </a:p>
          <a:p>
            <a:pPr marL="0" lvl="1" indent="0">
              <a:buNone/>
            </a:pPr>
            <a:r>
              <a:rPr lang="en-US" sz="2400" b="1" dirty="0" smtClean="0">
                <a:solidFill>
                  <a:schemeClr val="tx2"/>
                </a:solidFill>
                <a:latin typeface="Segoe UI" panose="020B0502040204020203" pitchFamily="34" charset="0"/>
                <a:cs typeface="Segoe UI" panose="020B0502040204020203" pitchFamily="34" charset="0"/>
              </a:rPr>
              <a:t>What needs to change?</a:t>
            </a:r>
          </a:p>
          <a:p>
            <a:pPr marL="342900" lvl="1" indent="-342900">
              <a:buFontTx/>
              <a:buChar char="-"/>
            </a:pPr>
            <a:r>
              <a:rPr lang="en-US" sz="2400" dirty="0" smtClean="0">
                <a:solidFill>
                  <a:schemeClr val="tx2"/>
                </a:solidFill>
                <a:latin typeface="Segoe UI" panose="020B0502040204020203" pitchFamily="34" charset="0"/>
                <a:cs typeface="Segoe UI" panose="020B0502040204020203" pitchFamily="34" charset="0"/>
              </a:rPr>
              <a:t>Ask questions first, not later</a:t>
            </a:r>
          </a:p>
          <a:p>
            <a:pPr marL="342900" lvl="1" indent="-342900">
              <a:buFontTx/>
              <a:buChar char="-"/>
            </a:pPr>
            <a:r>
              <a:rPr lang="en-US" sz="2400" dirty="0" smtClean="0">
                <a:solidFill>
                  <a:schemeClr val="tx2"/>
                </a:solidFill>
                <a:latin typeface="Segoe UI" panose="020B0502040204020203" pitchFamily="34" charset="0"/>
                <a:cs typeface="Segoe UI" panose="020B0502040204020203" pitchFamily="34" charset="0"/>
              </a:rPr>
              <a:t>Data retention / minimization practices</a:t>
            </a:r>
          </a:p>
          <a:p>
            <a:pPr marL="342900" lvl="1" indent="-342900">
              <a:buFontTx/>
              <a:buChar char="-"/>
            </a:pPr>
            <a:r>
              <a:rPr lang="en-US" sz="2400" dirty="0" smtClean="0">
                <a:solidFill>
                  <a:schemeClr val="tx2"/>
                </a:solidFill>
                <a:latin typeface="Segoe UI" panose="020B0502040204020203" pitchFamily="34" charset="0"/>
                <a:cs typeface="Segoe UI" panose="020B0502040204020203" pitchFamily="34" charset="0"/>
              </a:rPr>
              <a:t>Stakeholder involvement</a:t>
            </a:r>
          </a:p>
          <a:p>
            <a:pPr marL="342900" lvl="1" indent="-342900">
              <a:buFontTx/>
              <a:buChar char="-"/>
            </a:pPr>
            <a:r>
              <a:rPr lang="en-US" sz="2400" dirty="0" smtClean="0">
                <a:solidFill>
                  <a:schemeClr val="tx2"/>
                </a:solidFill>
                <a:latin typeface="Segoe UI" panose="020B0502040204020203" pitchFamily="34" charset="0"/>
                <a:cs typeface="Segoe UI" panose="020B0502040204020203" pitchFamily="34" charset="0"/>
              </a:rPr>
              <a:t>Ongoing working group</a:t>
            </a:r>
          </a:p>
          <a:p>
            <a:pPr marL="342900" lvl="1" indent="-342900">
              <a:buFontTx/>
              <a:buChar char="-"/>
            </a:pPr>
            <a:endParaRPr lang="en-US" sz="2400" dirty="0" smtClean="0">
              <a:solidFill>
                <a:schemeClr val="tx2"/>
              </a:solidFill>
              <a:latin typeface="Segoe UI" panose="020B0502040204020203" pitchFamily="34" charset="0"/>
              <a:cs typeface="Segoe UI" panose="020B0502040204020203" pitchFamily="34" charset="0"/>
            </a:endParaRPr>
          </a:p>
          <a:p>
            <a:pPr marL="342900" lvl="1" indent="-342900">
              <a:buFontTx/>
              <a:buChar char="-"/>
            </a:pPr>
            <a:endParaRPr lang="en-US" sz="2400" b="1" dirty="0">
              <a:solidFill>
                <a:schemeClr val="tx2"/>
              </a:solidFill>
              <a:latin typeface="Segoe UI" panose="020B0502040204020203" pitchFamily="34" charset="0"/>
              <a:cs typeface="Segoe UI" panose="020B0502040204020203" pitchFamily="34" charset="0"/>
            </a:endParaRPr>
          </a:p>
          <a:p>
            <a:pPr lvl="1"/>
            <a:endParaRPr lang="en-US" dirty="0"/>
          </a:p>
        </p:txBody>
      </p:sp>
    </p:spTree>
    <p:extLst>
      <p:ext uri="{BB962C8B-B14F-4D97-AF65-F5344CB8AC3E}">
        <p14:creationId xmlns:p14="http://schemas.microsoft.com/office/powerpoint/2010/main" val="48168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11274552" cy="1909763"/>
          </a:xfrm>
        </p:spPr>
        <p:txBody>
          <a:bodyPr>
            <a:normAutofit fontScale="90000"/>
          </a:bodyPr>
          <a:lstStyle/>
          <a:p>
            <a:r>
              <a:rPr lang="en-US" dirty="0" smtClean="0"/>
              <a:t>Questions?</a:t>
            </a:r>
            <a:br>
              <a:rPr lang="en-US" dirty="0" smtClean="0"/>
            </a:br>
            <a:r>
              <a:rPr lang="en-US" sz="3100" dirty="0"/>
              <a:t/>
            </a:r>
            <a:br>
              <a:rPr lang="en-US" sz="3100" dirty="0"/>
            </a:br>
            <a:endParaRPr lang="en-US" sz="3100" dirty="0"/>
          </a:p>
        </p:txBody>
      </p:sp>
      <p:sp>
        <p:nvSpPr>
          <p:cNvPr id="3" name="Subtitle 2"/>
          <p:cNvSpPr>
            <a:spLocks noGrp="1"/>
          </p:cNvSpPr>
          <p:nvPr>
            <p:ph type="subTitle" idx="1"/>
          </p:nvPr>
        </p:nvSpPr>
        <p:spPr>
          <a:xfrm>
            <a:off x="1295400" y="3886200"/>
            <a:ext cx="3352800" cy="2057400"/>
          </a:xfrm>
        </p:spPr>
        <p:txBody>
          <a:bodyPr>
            <a:normAutofit/>
          </a:bodyPr>
          <a:lstStyle/>
          <a:p>
            <a:pPr>
              <a:spcBef>
                <a:spcPts val="0"/>
              </a:spcBef>
            </a:pPr>
            <a:r>
              <a:rPr lang="en-US" b="1" dirty="0" smtClean="0">
                <a:solidFill>
                  <a:schemeClr val="tx2"/>
                </a:solidFill>
                <a:latin typeface="Segoe UI" panose="020B0502040204020203" pitchFamily="34" charset="0"/>
                <a:cs typeface="Segoe UI" panose="020B0502040204020203" pitchFamily="34" charset="0"/>
              </a:rPr>
              <a:t>Julia Jacobson</a:t>
            </a:r>
          </a:p>
          <a:p>
            <a:pPr>
              <a:spcBef>
                <a:spcPts val="0"/>
              </a:spcBef>
            </a:pPr>
            <a:r>
              <a:rPr lang="en-US" sz="1900" dirty="0" smtClean="0">
                <a:solidFill>
                  <a:schemeClr val="tx2"/>
                </a:solidFill>
                <a:latin typeface="Segoe UI" panose="020B0502040204020203" pitchFamily="34" charset="0"/>
                <a:cs typeface="Segoe UI" panose="020B0502040204020203" pitchFamily="34" charset="0"/>
              </a:rPr>
              <a:t>Julia.Jacobson@arentfox.com</a:t>
            </a:r>
          </a:p>
          <a:p>
            <a:pPr>
              <a:spcBef>
                <a:spcPts val="0"/>
              </a:spcBef>
            </a:pPr>
            <a:r>
              <a:rPr lang="en-US" sz="1900" dirty="0">
                <a:solidFill>
                  <a:schemeClr val="tx2"/>
                </a:solidFill>
                <a:latin typeface="Segoe UI" panose="020B0502040204020203" pitchFamily="34" charset="0"/>
                <a:cs typeface="Segoe UI" panose="020B0502040204020203" pitchFamily="34" charset="0"/>
              </a:rPr>
              <a:t>617.549.1055 </a:t>
            </a:r>
            <a:r>
              <a:rPr lang="en-US" sz="1900" cap="small" dirty="0">
                <a:solidFill>
                  <a:schemeClr val="tx2"/>
                </a:solidFill>
                <a:latin typeface="Segoe UI" panose="020B0502040204020203" pitchFamily="34" charset="0"/>
                <a:cs typeface="Segoe UI" panose="020B0502040204020203" pitchFamily="34" charset="0"/>
              </a:rPr>
              <a:t>mobile</a:t>
            </a:r>
          </a:p>
          <a:p>
            <a:pPr>
              <a:spcBef>
                <a:spcPts val="0"/>
              </a:spcBef>
            </a:pPr>
            <a:r>
              <a:rPr lang="en-US" sz="1900" dirty="0" smtClean="0">
                <a:solidFill>
                  <a:schemeClr val="tx2"/>
                </a:solidFill>
                <a:latin typeface="Segoe UI" panose="020B0502040204020203" pitchFamily="34" charset="0"/>
                <a:cs typeface="Segoe UI" panose="020B0502040204020203" pitchFamily="34" charset="0"/>
              </a:rPr>
              <a:t>617.973.6297 </a:t>
            </a:r>
            <a:r>
              <a:rPr lang="en-US" sz="1900" cap="small" dirty="0" smtClean="0">
                <a:solidFill>
                  <a:schemeClr val="tx2"/>
                </a:solidFill>
                <a:latin typeface="Segoe UI" panose="020B0502040204020203" pitchFamily="34" charset="0"/>
                <a:cs typeface="Segoe UI" panose="020B0502040204020203" pitchFamily="34" charset="0"/>
              </a:rPr>
              <a:t>office </a:t>
            </a:r>
          </a:p>
        </p:txBody>
      </p:sp>
    </p:spTree>
    <p:extLst>
      <p:ext uri="{BB962C8B-B14F-4D97-AF65-F5344CB8AC3E}">
        <p14:creationId xmlns:p14="http://schemas.microsoft.com/office/powerpoint/2010/main" val="381406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11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a:t>
            </a:r>
            <a:endParaRPr lang="en-US" dirty="0"/>
          </a:p>
        </p:txBody>
      </p:sp>
      <p:sp>
        <p:nvSpPr>
          <p:cNvPr id="3" name="Content Placeholder 2"/>
          <p:cNvSpPr>
            <a:spLocks noGrp="1"/>
          </p:cNvSpPr>
          <p:nvPr>
            <p:ph sz="half" idx="1"/>
          </p:nvPr>
        </p:nvSpPr>
        <p:spPr>
          <a:xfrm>
            <a:off x="3732276" y="2628900"/>
            <a:ext cx="4724400" cy="34290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solidFill>
                <a:schemeClr val="tx2"/>
              </a:solidFill>
            </a:endParaRPr>
          </a:p>
          <a:p>
            <a:pPr marL="0" indent="0">
              <a:buNone/>
            </a:pPr>
            <a:endParaRPr lang="en-US" dirty="0">
              <a:solidFill>
                <a:schemeClr val="tx2"/>
              </a:solidFill>
            </a:endParaRPr>
          </a:p>
          <a:p>
            <a:pPr marL="0" indent="0">
              <a:buNone/>
            </a:pPr>
            <a:endParaRPr lang="en-US" dirty="0" smtClean="0">
              <a:solidFill>
                <a:schemeClr val="tx2"/>
              </a:solidFill>
            </a:endParaRPr>
          </a:p>
          <a:p>
            <a:pPr marL="0" indent="0">
              <a:buNone/>
            </a:pPr>
            <a:endParaRPr lang="en-US" dirty="0" smtClean="0">
              <a:solidFill>
                <a:schemeClr val="tx2"/>
              </a:solidFill>
              <a:hlinkClick r:id="rId3"/>
            </a:endParaRPr>
          </a:p>
          <a:p>
            <a:pPr marL="0" indent="0" algn="ctr">
              <a:buNone/>
            </a:pPr>
            <a:r>
              <a:rPr lang="en-US" dirty="0" smtClean="0">
                <a:solidFill>
                  <a:schemeClr val="tx2"/>
                </a:solidFill>
                <a:hlinkClick r:id="rId3"/>
              </a:rPr>
              <a:t>Julia Jacobson</a:t>
            </a:r>
            <a:endParaRPr lang="en-US" dirty="0" smtClean="0">
              <a:solidFill>
                <a:schemeClr val="tx2"/>
              </a:solidFill>
            </a:endParaRPr>
          </a:p>
          <a:p>
            <a:pPr marL="0" indent="0" algn="ctr">
              <a:lnSpc>
                <a:spcPct val="120000"/>
              </a:lnSpc>
              <a:spcBef>
                <a:spcPts val="0"/>
              </a:spcBef>
              <a:buNone/>
            </a:pPr>
            <a:r>
              <a:rPr lang="en-US" sz="2100" i="1" dirty="0" smtClean="0">
                <a:solidFill>
                  <a:schemeClr val="tx2"/>
                </a:solidFill>
              </a:rPr>
              <a:t>Partner</a:t>
            </a:r>
          </a:p>
          <a:p>
            <a:pPr marL="0" indent="0" algn="ctr">
              <a:lnSpc>
                <a:spcPct val="120000"/>
              </a:lnSpc>
              <a:spcBef>
                <a:spcPts val="0"/>
              </a:spcBef>
              <a:buNone/>
            </a:pPr>
            <a:r>
              <a:rPr lang="en-US" sz="2100" dirty="0" smtClean="0">
                <a:solidFill>
                  <a:schemeClr val="tx2"/>
                </a:solidFill>
              </a:rPr>
              <a:t>Arent Fox LLP </a:t>
            </a:r>
          </a:p>
          <a:p>
            <a:pPr marL="0" indent="0">
              <a:buNone/>
            </a:pPr>
            <a:endParaRPr lang="en-US" dirty="0"/>
          </a:p>
          <a:p>
            <a:pPr marL="0" indent="0">
              <a:buNone/>
            </a:pP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9219" b="-528"/>
          <a:stretch/>
        </p:blipFill>
        <p:spPr>
          <a:xfrm>
            <a:off x="5165834" y="2057400"/>
            <a:ext cx="2076943" cy="2286000"/>
          </a:xfrm>
          <a:prstGeom prst="rect">
            <a:avLst/>
          </a:prstGeom>
        </p:spPr>
      </p:pic>
    </p:spTree>
    <p:extLst>
      <p:ext uri="{BB962C8B-B14F-4D97-AF65-F5344CB8AC3E}">
        <p14:creationId xmlns:p14="http://schemas.microsoft.com/office/powerpoint/2010/main" val="234991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State Privacy Laws: Where are we now?</a:t>
            </a:r>
            <a:endParaRPr lang="en-US" dirty="0">
              <a:solidFill>
                <a:schemeClr val="accent1"/>
              </a:solidFill>
            </a:endParaRPr>
          </a:p>
        </p:txBody>
      </p:sp>
      <p:sp>
        <p:nvSpPr>
          <p:cNvPr id="3" name="Content Placeholder 2"/>
          <p:cNvSpPr>
            <a:spLocks noGrp="1"/>
          </p:cNvSpPr>
          <p:nvPr>
            <p:ph idx="1"/>
          </p:nvPr>
        </p:nvSpPr>
        <p:spPr>
          <a:xfrm>
            <a:off x="457198" y="2057400"/>
            <a:ext cx="9296402" cy="4028704"/>
          </a:xfrm>
        </p:spPr>
        <p:txBody>
          <a:bodyPr>
            <a:normAutofit fontScale="77500" lnSpcReduction="20000"/>
          </a:bodyPr>
          <a:lstStyle/>
          <a:p>
            <a:pPr marL="1484313" indent="-1484313">
              <a:lnSpc>
                <a:spcPct val="120000"/>
              </a:lnSpc>
              <a:spcBef>
                <a:spcPts val="0"/>
              </a:spcBef>
              <a:buNone/>
            </a:pPr>
            <a:r>
              <a:rPr lang="en-US" sz="3100" u="sng" dirty="0" smtClean="0">
                <a:solidFill>
                  <a:schemeClr val="tx2"/>
                </a:solidFill>
                <a:latin typeface="Segoe UI" panose="020B0502040204020203" pitchFamily="34" charset="0"/>
                <a:cs typeface="Segoe UI" panose="020B0502040204020203" pitchFamily="34" charset="0"/>
              </a:rPr>
              <a:t>Amended</a:t>
            </a:r>
            <a:r>
              <a:rPr lang="en-US" sz="3100" dirty="0" smtClean="0">
                <a:solidFill>
                  <a:schemeClr val="tx2"/>
                </a:solidFill>
                <a:latin typeface="Segoe UI" panose="020B0502040204020203" pitchFamily="34" charset="0"/>
                <a:cs typeface="Segoe UI" panose="020B0502040204020203" pitchFamily="34" charset="0"/>
              </a:rPr>
              <a:t>: 	</a:t>
            </a:r>
          </a:p>
          <a:p>
            <a:pPr marL="1833563" indent="-457200">
              <a:lnSpc>
                <a:spcPct val="120000"/>
              </a:lnSpc>
              <a:spcBef>
                <a:spcPts val="0"/>
              </a:spcBef>
              <a:buFont typeface="Courier New" panose="02070309020205020404" pitchFamily="49" charset="0"/>
              <a:buChar char="o"/>
            </a:pP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California </a:t>
            </a:r>
            <a:r>
              <a:rPr lang="en-US" sz="3100" dirty="0">
                <a:solidFill>
                  <a:schemeClr val="tx2"/>
                </a:solidFill>
                <a:latin typeface="Segoe UI" panose="020B0502040204020203" pitchFamily="34" charset="0"/>
                <a:ea typeface="Cambria" panose="02040503050406030204" pitchFamily="18" charset="0"/>
                <a:cs typeface="Segoe UI" panose="020B0502040204020203" pitchFamily="34" charset="0"/>
              </a:rPr>
              <a:t>Consumer Privacy </a:t>
            </a: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Act (CCPA) and Consumer Privacy Rights and Enforcement Act (CPRA); </a:t>
            </a:r>
          </a:p>
          <a:p>
            <a:pPr marL="1833563" indent="-457200">
              <a:lnSpc>
                <a:spcPct val="120000"/>
              </a:lnSpc>
              <a:spcBef>
                <a:spcPts val="0"/>
              </a:spcBef>
              <a:buFont typeface="Courier New" panose="02070309020205020404" pitchFamily="49" charset="0"/>
              <a:buChar char="o"/>
            </a:pP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Act relating to Internet Privacy (aka Nevada Opt-out of Sale </a:t>
            </a:r>
            <a:r>
              <a:rPr lang="en-US" sz="3100" dirty="0">
                <a:solidFill>
                  <a:schemeClr val="tx2"/>
                </a:solidFill>
                <a:latin typeface="Segoe UI" panose="020B0502040204020203" pitchFamily="34" charset="0"/>
                <a:ea typeface="Cambria" panose="02040503050406030204" pitchFamily="18" charset="0"/>
                <a:cs typeface="Segoe UI" panose="020B0502040204020203" pitchFamily="34" charset="0"/>
              </a:rPr>
              <a:t>Law) </a:t>
            </a:r>
            <a:r>
              <a:rPr lang="en-US" sz="1800" dirty="0">
                <a:solidFill>
                  <a:schemeClr val="tx2"/>
                </a:solidFill>
                <a:latin typeface="Segoe UI" panose="020B0502040204020203" pitchFamily="34" charset="0"/>
                <a:ea typeface="Cambria" panose="02040503050406030204" pitchFamily="18" charset="0"/>
                <a:cs typeface="Segoe UI" panose="020B0502040204020203" pitchFamily="34" charset="0"/>
                <a:hlinkClick r:id="rId3"/>
              </a:rPr>
              <a:t>https://www.leg.state.nv.us/App/NELIS/REL/81st2021/Bill/7805/Text</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hlinkClick r:id="rId3"/>
              </a:rPr>
              <a:t>#</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a:t>
            </a:r>
          </a:p>
          <a:p>
            <a:pPr marL="0" indent="0">
              <a:lnSpc>
                <a:spcPct val="170000"/>
              </a:lnSpc>
              <a:spcBef>
                <a:spcPts val="0"/>
              </a:spcBef>
              <a:buNone/>
            </a:pPr>
            <a:r>
              <a:rPr lang="en-US" sz="3100" u="sng"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New</a:t>
            </a: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Virginia </a:t>
            </a:r>
            <a:r>
              <a:rPr lang="en-US" sz="3100" dirty="0">
                <a:solidFill>
                  <a:schemeClr val="tx2"/>
                </a:solidFill>
                <a:latin typeface="Segoe UI" panose="020B0502040204020203" pitchFamily="34" charset="0"/>
                <a:ea typeface="Cambria" panose="02040503050406030204" pitchFamily="18" charset="0"/>
                <a:cs typeface="Segoe UI" panose="020B0502040204020203" pitchFamily="34" charset="0"/>
              </a:rPr>
              <a:t>Consumer Data Protection Act </a:t>
            </a: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(VCDPA)</a:t>
            </a:r>
          </a:p>
          <a:p>
            <a:pPr marL="0" indent="0">
              <a:lnSpc>
                <a:spcPct val="170000"/>
              </a:lnSpc>
              <a:spcBef>
                <a:spcPts val="0"/>
              </a:spcBef>
              <a:buNone/>
            </a:pPr>
            <a:r>
              <a:rPr lang="en-US" sz="3100" dirty="0">
                <a:solidFill>
                  <a:schemeClr val="tx2"/>
                </a:solidFill>
                <a:latin typeface="Segoe UI" panose="020B0502040204020203" pitchFamily="34" charset="0"/>
                <a:ea typeface="Cambria" panose="02040503050406030204" pitchFamily="18" charset="0"/>
                <a:cs typeface="Segoe UI" panose="020B0502040204020203" pitchFamily="34" charset="0"/>
              </a:rPr>
              <a:t>	</a:t>
            </a:r>
            <a:r>
              <a:rPr lang="en-US" sz="26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Effective 1 Jan 2023  </a:t>
            </a: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hlinkClick r:id="rId4"/>
              </a:rPr>
              <a:t>https</a:t>
            </a:r>
            <a:r>
              <a:rPr lang="en-US" sz="1800" dirty="0">
                <a:solidFill>
                  <a:schemeClr val="tx2"/>
                </a:solidFill>
                <a:latin typeface="Segoe UI" panose="020B0502040204020203" pitchFamily="34" charset="0"/>
                <a:ea typeface="Cambria" panose="02040503050406030204" pitchFamily="18" charset="0"/>
                <a:cs typeface="Segoe UI" panose="020B0502040204020203" pitchFamily="34" charset="0"/>
                <a:hlinkClick r:id="rId4"/>
              </a:rPr>
              <a:t>://</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hlinkClick r:id="rId4"/>
              </a:rPr>
              <a:t>lis.virginia.gov/cgi-bin/legp604.exe?212+ful+SB1392ER</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a:t>
            </a:r>
          </a:p>
          <a:p>
            <a:pPr marL="0" indent="0">
              <a:lnSpc>
                <a:spcPct val="170000"/>
              </a:lnSpc>
              <a:spcBef>
                <a:spcPts val="0"/>
              </a:spcBef>
              <a:buNone/>
            </a:pPr>
            <a:r>
              <a:rPr lang="en-US" sz="3100" u="sng"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New</a:t>
            </a:r>
            <a:r>
              <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Colorado Privacy Act (CPA, CoPA, ColoPA?)</a:t>
            </a:r>
          </a:p>
          <a:p>
            <a:pPr marL="0" indent="0">
              <a:lnSpc>
                <a:spcPct val="170000"/>
              </a:lnSpc>
              <a:spcBef>
                <a:spcPts val="0"/>
              </a:spcBef>
              <a:buNone/>
            </a:pPr>
            <a:r>
              <a:rPr lang="en-US" sz="26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Effective </a:t>
            </a:r>
            <a:r>
              <a:rPr lang="en-US" sz="2600" dirty="0">
                <a:solidFill>
                  <a:schemeClr val="tx2"/>
                </a:solidFill>
                <a:latin typeface="Segoe UI" panose="020B0502040204020203" pitchFamily="34" charset="0"/>
                <a:ea typeface="Cambria" panose="02040503050406030204" pitchFamily="18" charset="0"/>
                <a:cs typeface="Segoe UI" panose="020B0502040204020203" pitchFamily="34" charset="0"/>
              </a:rPr>
              <a:t>1 </a:t>
            </a:r>
            <a:r>
              <a:rPr lang="en-US" sz="26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July </a:t>
            </a:r>
            <a:r>
              <a:rPr lang="en-US" sz="2600" dirty="0">
                <a:solidFill>
                  <a:schemeClr val="tx2"/>
                </a:solidFill>
                <a:latin typeface="Segoe UI" panose="020B0502040204020203" pitchFamily="34" charset="0"/>
                <a:ea typeface="Cambria" panose="02040503050406030204" pitchFamily="18" charset="0"/>
                <a:cs typeface="Segoe UI" panose="020B0502040204020203" pitchFamily="34" charset="0"/>
              </a:rPr>
              <a:t>2023 </a:t>
            </a:r>
            <a:r>
              <a:rPr lang="en-US" sz="2600" dirty="0" smtClean="0">
                <a:solidFill>
                  <a:schemeClr val="tx2"/>
                </a:solidFill>
                <a:latin typeface="Segoe UI" panose="020B0502040204020203" pitchFamily="34" charset="0"/>
                <a:ea typeface="Cambria" panose="02040503050406030204" pitchFamily="18" charset="0"/>
                <a:cs typeface="Segoe UI" panose="020B0502040204020203" pitchFamily="34" charset="0"/>
              </a:rPr>
              <a:t>- </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hlinkClick r:id="rId5"/>
              </a:rPr>
              <a:t>https</a:t>
            </a:r>
            <a:r>
              <a:rPr lang="en-US" sz="1800" dirty="0">
                <a:solidFill>
                  <a:schemeClr val="tx2"/>
                </a:solidFill>
                <a:latin typeface="Segoe UI" panose="020B0502040204020203" pitchFamily="34" charset="0"/>
                <a:ea typeface="Cambria" panose="02040503050406030204" pitchFamily="18" charset="0"/>
                <a:cs typeface="Segoe UI" panose="020B0502040204020203" pitchFamily="34" charset="0"/>
                <a:hlinkClick r:id="rId5"/>
              </a:rPr>
              <a:t>://</a:t>
            </a:r>
            <a:r>
              <a:rPr lang="en-US" sz="1800" dirty="0" smtClean="0">
                <a:solidFill>
                  <a:schemeClr val="tx2"/>
                </a:solidFill>
                <a:latin typeface="Segoe UI" panose="020B0502040204020203" pitchFamily="34" charset="0"/>
                <a:ea typeface="Cambria" panose="02040503050406030204" pitchFamily="18" charset="0"/>
                <a:cs typeface="Segoe UI" panose="020B0502040204020203" pitchFamily="34" charset="0"/>
                <a:hlinkClick r:id="rId5"/>
              </a:rPr>
              <a:t>leg.colorado.gov/bills/sb21-190</a:t>
            </a:r>
            <a:endParaRPr lang="en-US" sz="3100" dirty="0" smtClean="0">
              <a:solidFill>
                <a:schemeClr val="tx2"/>
              </a:solidFill>
              <a:latin typeface="Segoe UI" panose="020B0502040204020203" pitchFamily="34" charset="0"/>
              <a:ea typeface="Cambria" panose="02040503050406030204" pitchFamily="18" charset="0"/>
              <a:cs typeface="Segoe UI" panose="020B0502040204020203" pitchFamily="34" charset="0"/>
            </a:endParaRPr>
          </a:p>
          <a:p>
            <a:endParaRPr lang="en-US" sz="2400" dirty="0" smtClean="0">
              <a:solidFill>
                <a:schemeClr val="tx2"/>
              </a:solidFill>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50874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2057400" cy="457200"/>
          </a:xfrm>
          <a:prstGeom prst="rect">
            <a:avLst/>
          </a:prstGeom>
          <a:solidFill>
            <a:schemeClr val="bg1"/>
          </a:solidFill>
        </p:spPr>
        <p:txBody>
          <a:bodyPr wrap="square" rtlCol="0">
            <a:spAutoFit/>
          </a:bodyPr>
          <a:lstStyle/>
          <a:p>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37722119"/>
              </p:ext>
            </p:extLst>
          </p:nvPr>
        </p:nvGraphicFramePr>
        <p:xfrm>
          <a:off x="381000" y="457200"/>
          <a:ext cx="11492122" cy="5547360"/>
        </p:xfrm>
        <a:graphic>
          <a:graphicData uri="http://schemas.openxmlformats.org/drawingml/2006/table">
            <a:tbl>
              <a:tblPr firstRow="1" bandRow="1">
                <a:tableStyleId>{5C22544A-7EE6-4342-B048-85BDC9FD1C3A}</a:tableStyleId>
              </a:tblPr>
              <a:tblGrid>
                <a:gridCol w="2814396">
                  <a:extLst>
                    <a:ext uri="{9D8B030D-6E8A-4147-A177-3AD203B41FA5}">
                      <a16:colId xmlns:a16="http://schemas.microsoft.com/office/drawing/2014/main" val="2113226448"/>
                    </a:ext>
                  </a:extLst>
                </a:gridCol>
                <a:gridCol w="1980028">
                  <a:extLst>
                    <a:ext uri="{9D8B030D-6E8A-4147-A177-3AD203B41FA5}">
                      <a16:colId xmlns:a16="http://schemas.microsoft.com/office/drawing/2014/main" val="135609799"/>
                    </a:ext>
                  </a:extLst>
                </a:gridCol>
                <a:gridCol w="2217404">
                  <a:extLst>
                    <a:ext uri="{9D8B030D-6E8A-4147-A177-3AD203B41FA5}">
                      <a16:colId xmlns:a16="http://schemas.microsoft.com/office/drawing/2014/main" val="427893244"/>
                    </a:ext>
                  </a:extLst>
                </a:gridCol>
                <a:gridCol w="2360772">
                  <a:extLst>
                    <a:ext uri="{9D8B030D-6E8A-4147-A177-3AD203B41FA5}">
                      <a16:colId xmlns:a16="http://schemas.microsoft.com/office/drawing/2014/main" val="1050342658"/>
                    </a:ext>
                  </a:extLst>
                </a:gridCol>
                <a:gridCol w="2119522">
                  <a:extLst>
                    <a:ext uri="{9D8B030D-6E8A-4147-A177-3AD203B41FA5}">
                      <a16:colId xmlns:a16="http://schemas.microsoft.com/office/drawing/2014/main" val="3330444953"/>
                    </a:ext>
                  </a:extLst>
                </a:gridCol>
              </a:tblGrid>
              <a:tr h="554226">
                <a:tc>
                  <a:txBody>
                    <a:bodyPr/>
                    <a:lstStyle/>
                    <a:p>
                      <a:r>
                        <a:rPr lang="en-US" sz="1600" b="0" i="0" dirty="0" smtClean="0">
                          <a:latin typeface="Arial" panose="020B0604020202020204" pitchFamily="34" charset="0"/>
                        </a:rPr>
                        <a:t>Key Consumer</a:t>
                      </a:r>
                      <a:r>
                        <a:rPr lang="en-US" sz="1600" b="0" i="0" baseline="0" dirty="0" smtClean="0">
                          <a:latin typeface="Arial" panose="020B0604020202020204" pitchFamily="34" charset="0"/>
                        </a:rPr>
                        <a:t> </a:t>
                      </a:r>
                      <a:r>
                        <a:rPr lang="en-US" sz="1600" b="0" i="0" dirty="0" smtClean="0">
                          <a:latin typeface="Arial" panose="020B0604020202020204" pitchFamily="34" charset="0"/>
                        </a:rPr>
                        <a:t>Right / Controller</a:t>
                      </a:r>
                      <a:r>
                        <a:rPr lang="en-US" sz="1600" b="0" i="0" baseline="0" dirty="0" smtClean="0">
                          <a:latin typeface="Arial" panose="020B0604020202020204" pitchFamily="34" charset="0"/>
                        </a:rPr>
                        <a:t> </a:t>
                      </a:r>
                      <a:r>
                        <a:rPr lang="en-US" sz="1600" b="0" i="0" baseline="0" dirty="0" smtClean="0">
                          <a:latin typeface="Arial" panose="020B0604020202020204" pitchFamily="34" charset="0"/>
                        </a:rPr>
                        <a:t>Obligation</a:t>
                      </a:r>
                      <a:endParaRPr lang="en-US" sz="1600" b="0" i="0" dirty="0">
                        <a:latin typeface="Arial" panose="020B0604020202020204" pitchFamily="34" charset="0"/>
                      </a:endParaRPr>
                    </a:p>
                  </a:txBody>
                  <a:tcPr/>
                </a:tc>
                <a:tc>
                  <a:txBody>
                    <a:bodyPr/>
                    <a:lstStyle/>
                    <a:p>
                      <a:pPr algn="ctr"/>
                      <a:r>
                        <a:rPr lang="en-US" sz="1600" b="0" i="0" dirty="0" smtClean="0">
                          <a:latin typeface="Arial" panose="020B0604020202020204" pitchFamily="34" charset="0"/>
                        </a:rPr>
                        <a:t>California</a:t>
                      </a:r>
                      <a:r>
                        <a:rPr lang="en-US" sz="1600" b="0" i="0" baseline="0" dirty="0" smtClean="0">
                          <a:latin typeface="Arial" panose="020B0604020202020204" pitchFamily="34" charset="0"/>
                        </a:rPr>
                        <a:t> </a:t>
                      </a:r>
                      <a:r>
                        <a:rPr lang="en-US" sz="1600" b="0" i="0" dirty="0" smtClean="0">
                          <a:latin typeface="Arial" panose="020B0604020202020204" pitchFamily="34" charset="0"/>
                        </a:rPr>
                        <a:t>CPA</a:t>
                      </a:r>
                      <a:endParaRPr lang="en-US" sz="1600" b="0" i="0" dirty="0">
                        <a:latin typeface="Arial" panose="020B0604020202020204" pitchFamily="34" charset="0"/>
                      </a:endParaRPr>
                    </a:p>
                  </a:txBody>
                  <a:tcPr/>
                </a:tc>
                <a:tc>
                  <a:txBody>
                    <a:bodyPr/>
                    <a:lstStyle/>
                    <a:p>
                      <a:pPr algn="ctr" defTabSz="114300">
                        <a:tabLst/>
                      </a:pPr>
                      <a:r>
                        <a:rPr lang="en-US" sz="1600" b="0" i="0" dirty="0" smtClean="0">
                          <a:latin typeface="Arial" panose="020B0604020202020204" pitchFamily="34" charset="0"/>
                        </a:rPr>
                        <a:t>California</a:t>
                      </a:r>
                      <a:r>
                        <a:rPr lang="en-US" sz="1600" b="0" i="0" baseline="0" dirty="0" smtClean="0">
                          <a:latin typeface="Arial" panose="020B0604020202020204" pitchFamily="34" charset="0"/>
                        </a:rPr>
                        <a:t> </a:t>
                      </a:r>
                      <a:r>
                        <a:rPr lang="en-US" sz="1600" b="0" i="0" dirty="0" smtClean="0">
                          <a:latin typeface="Arial" panose="020B0604020202020204" pitchFamily="34" charset="0"/>
                        </a:rPr>
                        <a:t>PRA</a:t>
                      </a:r>
                      <a:endParaRPr lang="en-US" sz="1600" b="0" i="0" dirty="0">
                        <a:latin typeface="Arial" panose="020B0604020202020204" pitchFamily="34" charset="0"/>
                      </a:endParaRPr>
                    </a:p>
                  </a:txBody>
                  <a:tcPr/>
                </a:tc>
                <a:tc>
                  <a:txBody>
                    <a:bodyPr/>
                    <a:lstStyle/>
                    <a:p>
                      <a:pPr algn="ctr">
                        <a:tabLst/>
                      </a:pPr>
                      <a:r>
                        <a:rPr lang="en-US" sz="1600" b="0" i="0" dirty="0" smtClean="0">
                          <a:latin typeface="Arial" panose="020B0604020202020204" pitchFamily="34" charset="0"/>
                        </a:rPr>
                        <a:t>Virginia CDPA</a:t>
                      </a:r>
                      <a:endParaRPr lang="en-US" sz="1600" b="0" i="0" dirty="0">
                        <a:latin typeface="Arial" panose="020B0604020202020204" pitchFamily="34" charset="0"/>
                      </a:endParaRPr>
                    </a:p>
                  </a:txBody>
                  <a:tcPr/>
                </a:tc>
                <a:tc>
                  <a:txBody>
                    <a:bodyPr/>
                    <a:lstStyle/>
                    <a:p>
                      <a:pPr algn="ctr">
                        <a:tabLst/>
                      </a:pPr>
                      <a:r>
                        <a:rPr lang="en-US" sz="1600" b="0" i="0" dirty="0" smtClean="0">
                          <a:latin typeface="Arial" panose="020B0604020202020204" pitchFamily="34" charset="0"/>
                        </a:rPr>
                        <a:t>Colorado</a:t>
                      </a:r>
                      <a:r>
                        <a:rPr lang="en-US" sz="1600" b="0" i="0" baseline="0" dirty="0" smtClean="0">
                          <a:latin typeface="Arial" panose="020B0604020202020204" pitchFamily="34" charset="0"/>
                        </a:rPr>
                        <a:t> </a:t>
                      </a:r>
                      <a:r>
                        <a:rPr lang="en-US" sz="1600" b="0" i="0" dirty="0" smtClean="0">
                          <a:latin typeface="Arial" panose="020B0604020202020204" pitchFamily="34" charset="0"/>
                        </a:rPr>
                        <a:t>PA</a:t>
                      </a:r>
                      <a:endParaRPr lang="en-US" sz="1600" b="0" i="0" dirty="0">
                        <a:latin typeface="Arial" panose="020B0604020202020204" pitchFamily="34" charset="0"/>
                      </a:endParaRPr>
                    </a:p>
                  </a:txBody>
                  <a:tcPr/>
                </a:tc>
                <a:extLst>
                  <a:ext uri="{0D108BD9-81ED-4DB2-BD59-A6C34878D82A}">
                    <a16:rowId xmlns:a16="http://schemas.microsoft.com/office/drawing/2014/main" val="1440133609"/>
                  </a:ext>
                </a:extLst>
              </a:tr>
              <a:tr h="350038">
                <a:tc>
                  <a:txBody>
                    <a:bodyPr/>
                    <a:lstStyle/>
                    <a:p>
                      <a:r>
                        <a:rPr lang="en-US" sz="1600" b="0" i="0" kern="1200" dirty="0" smtClean="0">
                          <a:solidFill>
                            <a:schemeClr val="dk1"/>
                          </a:solidFill>
                          <a:effectLst/>
                          <a:latin typeface="Arial" panose="020B0604020202020204" pitchFamily="34" charset="0"/>
                          <a:ea typeface="+mn-ea"/>
                          <a:cs typeface="+mn-cs"/>
                        </a:rPr>
                        <a:t>Right to know/access </a:t>
                      </a:r>
                      <a:endParaRPr lang="en-US" sz="1600" b="0" i="0" dirty="0">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txBody>
                  <a:tcPr/>
                </a:tc>
                <a:extLst>
                  <a:ext uri="{0D108BD9-81ED-4DB2-BD59-A6C34878D82A}">
                    <a16:rowId xmlns:a16="http://schemas.microsoft.com/office/drawing/2014/main" val="1557645976"/>
                  </a:ext>
                </a:extLst>
              </a:tr>
              <a:tr h="350038">
                <a:tc>
                  <a:txBody>
                    <a:bodyPr/>
                    <a:lstStyle/>
                    <a:p>
                      <a:r>
                        <a:rPr lang="en-US" sz="1600" b="0" i="0" kern="1200" dirty="0" smtClean="0">
                          <a:solidFill>
                            <a:schemeClr val="dk1"/>
                          </a:solidFill>
                          <a:effectLst/>
                          <a:latin typeface="Arial" panose="020B0604020202020204" pitchFamily="34" charset="0"/>
                          <a:ea typeface="+mn-ea"/>
                          <a:cs typeface="+mn-cs"/>
                        </a:rPr>
                        <a:t>Right to deletion</a:t>
                      </a:r>
                      <a:endParaRPr lang="en-US" sz="1600" b="0" i="0" dirty="0">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txBody>
                  <a:tcPr/>
                </a:tc>
                <a:extLst>
                  <a:ext uri="{0D108BD9-81ED-4DB2-BD59-A6C34878D82A}">
                    <a16:rowId xmlns:a16="http://schemas.microsoft.com/office/drawing/2014/main" val="2193554340"/>
                  </a:ext>
                </a:extLst>
              </a:tr>
              <a:tr h="350038">
                <a:tc>
                  <a:txBody>
                    <a:bodyPr/>
                    <a:lstStyle/>
                    <a:p>
                      <a:r>
                        <a:rPr lang="en-US" sz="1600" b="0" i="0" kern="1200" dirty="0" smtClean="0">
                          <a:solidFill>
                            <a:schemeClr val="dk1"/>
                          </a:solidFill>
                          <a:effectLst/>
                          <a:latin typeface="Arial" panose="020B0604020202020204" pitchFamily="34" charset="0"/>
                          <a:ea typeface="+mn-ea"/>
                          <a:cs typeface="+mn-cs"/>
                        </a:rPr>
                        <a:t>Right to opt out of “sale”</a:t>
                      </a:r>
                      <a:endParaRPr lang="en-US" sz="1600" b="0" i="0" dirty="0">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extLst>
                  <a:ext uri="{0D108BD9-81ED-4DB2-BD59-A6C34878D82A}">
                    <a16:rowId xmlns:a16="http://schemas.microsoft.com/office/drawing/2014/main" val="1135886358"/>
                  </a:ext>
                </a:extLst>
              </a:tr>
              <a:tr h="554226">
                <a:tc>
                  <a:txBody>
                    <a:bodyPr/>
                    <a:lstStyle/>
                    <a:p>
                      <a:r>
                        <a:rPr lang="en-US" sz="1600" b="0" i="0" dirty="0" smtClean="0">
                          <a:latin typeface="Arial" panose="020B0604020202020204" pitchFamily="34" charset="0"/>
                        </a:rPr>
                        <a:t>Right to correct inaccurate personal information</a:t>
                      </a:r>
                    </a:p>
                  </a:txBody>
                  <a:tcPr/>
                </a:tc>
                <a:tc>
                  <a:txBody>
                    <a:bodyPr/>
                    <a:lstStyle/>
                    <a:p>
                      <a:pPr algn="ctr">
                        <a:lnSpc>
                          <a:spcPct val="100000"/>
                        </a:lnSpc>
                        <a:spcBef>
                          <a:spcPts val="0"/>
                        </a:spcBef>
                      </a:pPr>
                      <a:r>
                        <a:rPr lang="en-US" sz="1400" b="0" i="0" dirty="0" smtClean="0">
                          <a:solidFill>
                            <a:srgbClr val="FF0000"/>
                          </a:solidFill>
                          <a:latin typeface="Arial" panose="020B0604020202020204" pitchFamily="34" charset="0"/>
                        </a:rPr>
                        <a:t>X</a:t>
                      </a:r>
                      <a:endParaRPr lang="en-US" sz="1400" b="0" i="0" dirty="0">
                        <a:solidFill>
                          <a:srgbClr val="FF000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txBody>
                  <a:tcPr/>
                </a:tc>
                <a:extLst>
                  <a:ext uri="{0D108BD9-81ED-4DB2-BD59-A6C34878D82A}">
                    <a16:rowId xmlns:a16="http://schemas.microsoft.com/office/drawing/2014/main" val="2898618859"/>
                  </a:ext>
                </a:extLst>
              </a:tr>
              <a:tr h="612566">
                <a:tc>
                  <a:txBody>
                    <a:bodyPr/>
                    <a:lstStyle/>
                    <a:p>
                      <a:r>
                        <a:rPr lang="en-US" sz="1600" b="0" i="0" dirty="0" smtClean="0">
                          <a:latin typeface="Arial" panose="020B0604020202020204" pitchFamily="34" charset="0"/>
                        </a:rPr>
                        <a:t>Reasonable security</a:t>
                      </a:r>
                      <a:endParaRPr lang="en-US" sz="1600" b="0" i="0" dirty="0">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algn="ctr"/>
                      <a:r>
                        <a:rPr lang="en-US" b="1" i="0" dirty="0" smtClean="0">
                          <a:solidFill>
                            <a:srgbClr val="00B050"/>
                          </a:solidFill>
                          <a:latin typeface="Arial" panose="020B0604020202020204" pitchFamily="34" charset="0"/>
                        </a:rPr>
                        <a:t>+</a:t>
                      </a:r>
                      <a:endParaRPr lang="en-US" b="1" i="0" dirty="0">
                        <a:solidFill>
                          <a:srgbClr val="00B05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p>
                      <a:pPr algn="ctr"/>
                      <a:endParaRPr lang="en-US" b="1" i="0" dirty="0">
                        <a:solidFill>
                          <a:srgbClr val="00B050"/>
                        </a:solidFill>
                        <a:latin typeface="Arial" panose="020B0604020202020204" pitchFamily="34" charset="0"/>
                      </a:endParaRPr>
                    </a:p>
                  </a:txBody>
                  <a:tcPr/>
                </a:tc>
                <a:extLst>
                  <a:ext uri="{0D108BD9-81ED-4DB2-BD59-A6C34878D82A}">
                    <a16:rowId xmlns:a16="http://schemas.microsoft.com/office/drawing/2014/main" val="3885720625"/>
                  </a:ext>
                </a:extLst>
              </a:tr>
              <a:tr h="787584">
                <a:tc>
                  <a:txBody>
                    <a:bodyPr/>
                    <a:lstStyle/>
                    <a:p>
                      <a:pPr marL="0" indent="0"/>
                      <a:r>
                        <a:rPr lang="en-US" sz="1600" b="0" i="0" dirty="0" smtClean="0">
                          <a:latin typeface="Arial" panose="020B0604020202020204" pitchFamily="34" charset="0"/>
                        </a:rPr>
                        <a:t>Right to limit use/disclosure</a:t>
                      </a:r>
                      <a:r>
                        <a:rPr lang="en-US" sz="1600" b="0" i="0" baseline="0" dirty="0" smtClean="0">
                          <a:latin typeface="Arial" panose="020B0604020202020204" pitchFamily="34" charset="0"/>
                        </a:rPr>
                        <a:t> of </a:t>
                      </a:r>
                      <a:r>
                        <a:rPr lang="en-US" sz="1600" b="1" i="0" baseline="0" dirty="0" smtClean="0">
                          <a:latin typeface="Arial" panose="020B0604020202020204" pitchFamily="34" charset="0"/>
                        </a:rPr>
                        <a:t>sensitive</a:t>
                      </a:r>
                      <a:r>
                        <a:rPr lang="en-US" sz="1600" b="0" i="0" baseline="0" dirty="0" smtClean="0">
                          <a:latin typeface="Arial" panose="020B0604020202020204" pitchFamily="34" charset="0"/>
                        </a:rPr>
                        <a:t> personal information </a:t>
                      </a:r>
                      <a:endParaRPr lang="en-US" sz="1600" b="0" i="0" dirty="0" smtClean="0">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dirty="0" smtClean="0">
                        <a:solidFill>
                          <a:srgbClr val="FF0000"/>
                        </a:solidFill>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rgbClr val="FF0000"/>
                          </a:solidFill>
                          <a:latin typeface="Arial" panose="020B060402020202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txBody>
                  <a:tcPr/>
                </a:tc>
                <a:tc>
                  <a:txBody>
                    <a:bodyPr/>
                    <a:lstStyle/>
                    <a:p>
                      <a:r>
                        <a:rPr lang="en-US" sz="1600" b="0" i="0" dirty="0" smtClean="0">
                          <a:solidFill>
                            <a:schemeClr val="tx1"/>
                          </a:solidFill>
                          <a:latin typeface="Arial" panose="020B0604020202020204" pitchFamily="34" charset="0"/>
                        </a:rPr>
                        <a:t>Process only after obtaining</a:t>
                      </a:r>
                      <a:r>
                        <a:rPr lang="en-US" sz="1600" b="0" i="0" baseline="0" dirty="0" smtClean="0">
                          <a:solidFill>
                            <a:schemeClr val="tx1"/>
                          </a:solidFill>
                          <a:latin typeface="Arial" panose="020B0604020202020204" pitchFamily="34" charset="0"/>
                        </a:rPr>
                        <a:t> consumer consent </a:t>
                      </a:r>
                      <a:endParaRPr lang="en-US" sz="1600" b="0" i="0" dirty="0">
                        <a:solidFill>
                          <a:schemeClr val="tx1"/>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panose="020B0604020202020204" pitchFamily="34" charset="0"/>
                        </a:rPr>
                        <a:t>Process only after obtaining</a:t>
                      </a:r>
                      <a:r>
                        <a:rPr lang="en-US" sz="1600" b="0" i="0" baseline="0" dirty="0" smtClean="0">
                          <a:solidFill>
                            <a:schemeClr val="tx1"/>
                          </a:solidFill>
                          <a:latin typeface="Arial" panose="020B0604020202020204" pitchFamily="34" charset="0"/>
                        </a:rPr>
                        <a:t> consumer consent </a:t>
                      </a:r>
                      <a:endParaRPr lang="en-US" sz="1600" b="0" i="0" dirty="0" smtClean="0">
                        <a:solidFill>
                          <a:schemeClr val="tx1"/>
                        </a:solidFill>
                        <a:latin typeface="Arial" panose="020B0604020202020204" pitchFamily="34" charset="0"/>
                      </a:endParaRPr>
                    </a:p>
                  </a:txBody>
                  <a:tcPr/>
                </a:tc>
                <a:extLst>
                  <a:ext uri="{0D108BD9-81ED-4DB2-BD59-A6C34878D82A}">
                    <a16:rowId xmlns:a16="http://schemas.microsoft.com/office/drawing/2014/main" val="1724782917"/>
                  </a:ext>
                </a:extLst>
              </a:tr>
              <a:tr h="1188720">
                <a:tc>
                  <a:txBody>
                    <a:bodyPr/>
                    <a:lstStyle/>
                    <a:p>
                      <a:r>
                        <a:rPr lang="en-US" sz="1600" b="0" i="0" dirty="0" smtClean="0">
                          <a:latin typeface="Arial" panose="020B0604020202020204" pitchFamily="34" charset="0"/>
                        </a:rPr>
                        <a:t>Other rights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dirty="0" smtClean="0">
                        <a:solidFill>
                          <a:srgbClr val="FF0000"/>
                        </a:solidFill>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rgbClr val="FF0000"/>
                          </a:solidFill>
                          <a:latin typeface="Arial" panose="020B0604020202020204" pitchFamily="34" charset="0"/>
                        </a:rPr>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smtClean="0">
                          <a:solidFill>
                            <a:schemeClr val="tx1"/>
                          </a:solidFill>
                          <a:latin typeface="Arial" panose="020B0604020202020204" pitchFamily="34" charset="0"/>
                        </a:rPr>
                        <a:t>Right to opt out</a:t>
                      </a:r>
                      <a:r>
                        <a:rPr lang="en-US" sz="1600" b="0" i="0" baseline="0" dirty="0" smtClean="0">
                          <a:solidFill>
                            <a:schemeClr val="tx1"/>
                          </a:solidFill>
                          <a:latin typeface="Arial" panose="020B0604020202020204" pitchFamily="34" charset="0"/>
                        </a:rPr>
                        <a:t> of “sharing”</a:t>
                      </a:r>
                      <a:r>
                        <a:rPr lang="en-US" sz="1600" b="0" dirty="0" smtClean="0">
                          <a:solidFill>
                            <a:schemeClr val="tx1"/>
                          </a:solidFill>
                          <a:latin typeface="Arial" panose="020B0604020202020204" pitchFamily="34" charset="0"/>
                        </a:rPr>
                        <a:t> for</a:t>
                      </a:r>
                      <a:r>
                        <a:rPr lang="en-US" sz="1600" b="0" baseline="0" dirty="0" smtClean="0">
                          <a:solidFill>
                            <a:schemeClr val="tx1"/>
                          </a:solidFill>
                          <a:latin typeface="Arial" panose="020B0604020202020204" pitchFamily="34" charset="0"/>
                        </a:rPr>
                        <a:t> “</a:t>
                      </a:r>
                      <a:r>
                        <a:rPr lang="en-US" sz="1600" b="0" dirty="0" smtClean="0">
                          <a:solidFill>
                            <a:schemeClr val="tx1"/>
                          </a:solidFill>
                          <a:latin typeface="Arial" panose="020B0604020202020204" pitchFamily="34" charset="0"/>
                        </a:rPr>
                        <a:t>cross-context behavioral advertising</a:t>
                      </a:r>
                      <a:r>
                        <a:rPr lang="en-US" sz="1600" b="0" dirty="0" smtClean="0">
                          <a:solidFill>
                            <a:schemeClr val="tx1"/>
                          </a:solidFill>
                          <a:latin typeface="Arial" panose="020B0604020202020204" pitchFamily="34" charset="0"/>
                        </a:rPr>
                        <a:t>”</a:t>
                      </a:r>
                      <a:endParaRPr lang="en-US" b="0" i="0"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smtClean="0">
                          <a:latin typeface="Arial" panose="020B0604020202020204" pitchFamily="34" charset="0"/>
                        </a:rPr>
                        <a:t>Right to opt-out of significant effect</a:t>
                      </a:r>
                      <a:r>
                        <a:rPr lang="en-US" sz="1600" b="0" i="0" baseline="0" dirty="0" smtClean="0">
                          <a:latin typeface="Arial" panose="020B0604020202020204" pitchFamily="34" charset="0"/>
                        </a:rPr>
                        <a:t> </a:t>
                      </a:r>
                      <a:r>
                        <a:rPr lang="en-US" sz="1600" b="0" i="0" dirty="0" smtClean="0">
                          <a:latin typeface="Arial" panose="020B0604020202020204" pitchFamily="34" charset="0"/>
                        </a:rPr>
                        <a:t>“profiling” and “targeted</a:t>
                      </a:r>
                      <a:r>
                        <a:rPr lang="en-US" sz="1600" b="0" i="0" baseline="0" dirty="0" smtClean="0">
                          <a:latin typeface="Arial" panose="020B0604020202020204" pitchFamily="34" charset="0"/>
                        </a:rPr>
                        <a:t> advertising”</a:t>
                      </a:r>
                      <a:endParaRPr lang="en-US" sz="1600" b="0" i="1" dirty="0">
                        <a:solidFill>
                          <a:srgbClr val="FF0000"/>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smtClean="0">
                          <a:latin typeface="Arial" panose="020B0604020202020204" pitchFamily="34" charset="0"/>
                        </a:rPr>
                        <a:t>Right to opt-out of significant effect</a:t>
                      </a:r>
                      <a:r>
                        <a:rPr lang="en-US" sz="1600" b="0" i="0" baseline="0" dirty="0" smtClean="0">
                          <a:latin typeface="Arial" panose="020B0604020202020204" pitchFamily="34" charset="0"/>
                        </a:rPr>
                        <a:t> </a:t>
                      </a:r>
                      <a:r>
                        <a:rPr lang="en-US" sz="1600" b="0" i="0" dirty="0" smtClean="0">
                          <a:latin typeface="Arial" panose="020B0604020202020204" pitchFamily="34" charset="0"/>
                        </a:rPr>
                        <a:t>“profiling” and “targeted</a:t>
                      </a:r>
                      <a:r>
                        <a:rPr lang="en-US" sz="1600" b="0" i="0" baseline="0" dirty="0" smtClean="0">
                          <a:latin typeface="Arial" panose="020B0604020202020204" pitchFamily="34" charset="0"/>
                        </a:rPr>
                        <a:t> advertising”</a:t>
                      </a:r>
                      <a:endParaRPr lang="en-US" sz="1600" b="0" i="1" dirty="0">
                        <a:solidFill>
                          <a:srgbClr val="FF0000"/>
                        </a:solidFill>
                        <a:latin typeface="Arial" panose="020B0604020202020204" pitchFamily="34" charset="0"/>
                      </a:endParaRPr>
                    </a:p>
                  </a:txBody>
                  <a:tcPr/>
                </a:tc>
                <a:extLst>
                  <a:ext uri="{0D108BD9-81ED-4DB2-BD59-A6C34878D82A}">
                    <a16:rowId xmlns:a16="http://schemas.microsoft.com/office/drawing/2014/main" val="300540567"/>
                  </a:ext>
                </a:extLst>
              </a:tr>
              <a:tr h="579806">
                <a:tc>
                  <a:txBody>
                    <a:bodyPr/>
                    <a:lstStyle/>
                    <a:p>
                      <a:r>
                        <a:rPr lang="en-US" sz="1600" b="0" i="0" dirty="0" smtClean="0">
                          <a:latin typeface="Arial" panose="020B0604020202020204" pitchFamily="34" charset="0"/>
                        </a:rPr>
                        <a:t>Data Protection Assessments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solidFill>
                            <a:srgbClr val="FF0000"/>
                          </a:solidFill>
                          <a:latin typeface="Arial" panose="020B0604020202020204" pitchFamily="34" charset="0"/>
                        </a:rPr>
                        <a:t>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dirty="0" smtClean="0">
                        <a:solidFill>
                          <a:srgbClr val="FF000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0" dirty="0" smtClean="0">
                          <a:solidFill>
                            <a:srgbClr val="00B050"/>
                          </a:solidFill>
                          <a:latin typeface="Arial" panose="020B0604020202020204" pitchFamily="34" charset="0"/>
                        </a:rPr>
                        <a:t>+</a:t>
                      </a:r>
                    </a:p>
                    <a:p>
                      <a:pPr algn="ctr"/>
                      <a:endParaRPr lang="en-US" b="0" i="0" dirty="0">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smtClean="0">
                          <a:solidFill>
                            <a:srgbClr val="00B050"/>
                          </a:solidFill>
                          <a:latin typeface="Arial" panose="020B0604020202020204" pitchFamily="34" charset="0"/>
                        </a:rPr>
                        <a:t>+</a:t>
                      </a:r>
                    </a:p>
                    <a:p>
                      <a:pPr algn="ctr"/>
                      <a:endParaRPr lang="en-US" sz="1600" b="0" i="1" dirty="0">
                        <a:solidFill>
                          <a:srgbClr val="FF0000"/>
                        </a:solidFill>
                        <a:latin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smtClean="0">
                          <a:solidFill>
                            <a:srgbClr val="00B050"/>
                          </a:solidFill>
                          <a:latin typeface="Arial" panose="020B0604020202020204" pitchFamily="34" charset="0"/>
                        </a:rPr>
                        <a:t>+</a:t>
                      </a:r>
                    </a:p>
                    <a:p>
                      <a:pPr algn="ctr"/>
                      <a:endParaRPr lang="en-US" sz="1600" b="0" i="1" dirty="0">
                        <a:solidFill>
                          <a:srgbClr val="FF0000"/>
                        </a:solidFill>
                        <a:latin typeface="Arial" panose="020B0604020202020204" pitchFamily="34" charset="0"/>
                      </a:endParaRPr>
                    </a:p>
                  </a:txBody>
                  <a:tcPr/>
                </a:tc>
                <a:extLst>
                  <a:ext uri="{0D108BD9-81ED-4DB2-BD59-A6C34878D82A}">
                    <a16:rowId xmlns:a16="http://schemas.microsoft.com/office/drawing/2014/main" val="1222803261"/>
                  </a:ext>
                </a:extLst>
              </a:tr>
            </a:tbl>
          </a:graphicData>
        </a:graphic>
      </p:graphicFrame>
    </p:spTree>
    <p:extLst>
      <p:ext uri="{BB962C8B-B14F-4D97-AF65-F5344CB8AC3E}">
        <p14:creationId xmlns:p14="http://schemas.microsoft.com/office/powerpoint/2010/main" val="230046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1"/>
                </a:solidFill>
              </a:rPr>
              <a:t>Business Ethics</a:t>
            </a:r>
            <a:endParaRPr lang="en-US" dirty="0">
              <a:solidFill>
                <a:schemeClr val="accent1"/>
              </a:solidFill>
            </a:endParaRPr>
          </a:p>
        </p:txBody>
      </p:sp>
      <p:sp>
        <p:nvSpPr>
          <p:cNvPr id="6" name="Content Placeholder 5"/>
          <p:cNvSpPr>
            <a:spLocks noGrp="1"/>
          </p:cNvSpPr>
          <p:nvPr>
            <p:ph idx="1"/>
          </p:nvPr>
        </p:nvSpPr>
        <p:spPr>
          <a:xfrm>
            <a:off x="538315" y="2057400"/>
            <a:ext cx="10358285" cy="3657600"/>
          </a:xfrm>
        </p:spPr>
        <p:txBody>
          <a:bodyPr>
            <a:normAutofit/>
          </a:bodyPr>
          <a:lstStyle/>
          <a:p>
            <a:pPr marL="0" indent="0">
              <a:buNone/>
            </a:pPr>
            <a:r>
              <a:rPr lang="en-US" dirty="0" smtClean="0">
                <a:solidFill>
                  <a:schemeClr val="tx2"/>
                </a:solidFill>
                <a:latin typeface="Segoe UI" panose="020B0502040204020203" pitchFamily="34" charset="0"/>
                <a:cs typeface="Segoe UI" panose="020B0502040204020203" pitchFamily="34" charset="0"/>
              </a:rPr>
              <a:t>“</a:t>
            </a:r>
            <a:r>
              <a:rPr lang="en-US" sz="2400" dirty="0" smtClean="0">
                <a:solidFill>
                  <a:schemeClr val="tx2"/>
                </a:solidFill>
                <a:latin typeface="Segoe UI" panose="020B0502040204020203" pitchFamily="34" charset="0"/>
                <a:cs typeface="Segoe UI" panose="020B0502040204020203" pitchFamily="34" charset="0"/>
              </a:rPr>
              <a:t>A business is a productive organization—an organization whose purpose is to create goods and services for sale, usually at a profit. Business is also an activity. One entity (e.g., a person, an organization) “does business” with another when it exchanges a good or service for valuable consideration. Business ethics can thus be understood as the study of the ethical dimensions of productive organizations and commercial activities.”*</a:t>
            </a:r>
          </a:p>
          <a:p>
            <a:pPr marL="0" indent="0">
              <a:buNone/>
            </a:pPr>
            <a:endParaRPr lang="en-US" dirty="0" smtClean="0">
              <a:solidFill>
                <a:schemeClr val="tx2"/>
              </a:solidFill>
              <a:latin typeface="Segoe UI" panose="020B0502040204020203" pitchFamily="34" charset="0"/>
              <a:cs typeface="Segoe UI" panose="020B0502040204020203" pitchFamily="34" charset="0"/>
            </a:endParaRPr>
          </a:p>
          <a:p>
            <a:pPr>
              <a:buFont typeface="Arial" panose="020B0604020202020204" pitchFamily="34" charset="0"/>
              <a:buChar char="•"/>
            </a:pPr>
            <a:r>
              <a:rPr lang="en-US" dirty="0" smtClean="0">
                <a:solidFill>
                  <a:schemeClr val="tx2"/>
                </a:solidFill>
                <a:latin typeface="Segoe UI" panose="020B0502040204020203" pitchFamily="34" charset="0"/>
                <a:cs typeface="Segoe UI" panose="020B0502040204020203" pitchFamily="34" charset="0"/>
              </a:rPr>
              <a:t>Environmental, Social and Governance (ESG) Initiatives  - </a:t>
            </a:r>
            <a:r>
              <a:rPr lang="en-US" dirty="0">
                <a:solidFill>
                  <a:schemeClr val="tx2"/>
                </a:solidFill>
                <a:latin typeface="Segoe UI" panose="020B0502040204020203" pitchFamily="34" charset="0"/>
                <a:cs typeface="Segoe UI" panose="020B0502040204020203" pitchFamily="34" charset="0"/>
              </a:rPr>
              <a:t>“Doing well by doing good”</a:t>
            </a:r>
          </a:p>
          <a:p>
            <a:pPr>
              <a:buFont typeface="Arial" panose="020B0604020202020204" pitchFamily="34" charset="0"/>
              <a:buChar char="•"/>
            </a:pPr>
            <a:r>
              <a:rPr lang="en-US" dirty="0" smtClean="0">
                <a:solidFill>
                  <a:schemeClr val="tx2"/>
                </a:solidFill>
                <a:latin typeface="Segoe UI" panose="020B0502040204020203" pitchFamily="34" charset="0"/>
                <a:cs typeface="Segoe UI" panose="020B0502040204020203" pitchFamily="34" charset="0"/>
              </a:rPr>
              <a:t>Diversity, Equity and Inclusion (DEI) Initiatives</a:t>
            </a:r>
            <a:endParaRPr lang="en-US" dirty="0">
              <a:solidFill>
                <a:schemeClr val="tx2"/>
              </a:solidFill>
              <a:latin typeface="Segoe UI" panose="020B0502040204020203" pitchFamily="34" charset="0"/>
              <a:cs typeface="Segoe UI" panose="020B0502040204020203" pitchFamily="34" charset="0"/>
            </a:endParaRPr>
          </a:p>
        </p:txBody>
      </p:sp>
      <p:sp>
        <p:nvSpPr>
          <p:cNvPr id="9" name="Content Placeholder 5"/>
          <p:cNvSpPr txBox="1">
            <a:spLocks/>
          </p:cNvSpPr>
          <p:nvPr/>
        </p:nvSpPr>
        <p:spPr>
          <a:xfrm>
            <a:off x="4495800" y="6210299"/>
            <a:ext cx="5943602" cy="3810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tx1"/>
              </a:buClr>
              <a:buFont typeface="Calibri" panose="020F050202020403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Calibri" panose="020F0502020204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Calibri" panose="020F050202020403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Calibri" panose="020F0502020204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Calibri" panose="020F050202020403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Calibri" panose="020F0502020204030204" pitchFamily="34" charset="0"/>
              <a:buNone/>
            </a:pPr>
            <a:r>
              <a:rPr lang="en-US" sz="1050" dirty="0" smtClean="0">
                <a:solidFill>
                  <a:schemeClr val="tx2"/>
                </a:solidFill>
                <a:latin typeface="Segoe UI" panose="020B0502040204020203" pitchFamily="34" charset="0"/>
                <a:cs typeface="Segoe UI" panose="020B0502040204020203" pitchFamily="34" charset="0"/>
              </a:rPr>
              <a:t>* Moriarty, Jeffrey, "Business Ethics", </a:t>
            </a:r>
            <a:r>
              <a:rPr lang="en-US" sz="1050" i="1" dirty="0" smtClean="0">
                <a:solidFill>
                  <a:schemeClr val="tx2"/>
                </a:solidFill>
                <a:latin typeface="Segoe UI" panose="020B0502040204020203" pitchFamily="34" charset="0"/>
                <a:cs typeface="Segoe UI" panose="020B0502040204020203" pitchFamily="34" charset="0"/>
              </a:rPr>
              <a:t>The Stanford Encyclopedia of Philosophy </a:t>
            </a:r>
            <a:r>
              <a:rPr lang="en-US" sz="1050" dirty="0" smtClean="0">
                <a:solidFill>
                  <a:schemeClr val="tx2"/>
                </a:solidFill>
                <a:latin typeface="Segoe UI" panose="020B0502040204020203" pitchFamily="34" charset="0"/>
                <a:cs typeface="Segoe UI" panose="020B0502040204020203" pitchFamily="34" charset="0"/>
              </a:rPr>
              <a:t>(Fall 2017 Edition), Edward N. Zalta (ed.), </a:t>
            </a:r>
            <a:r>
              <a:rPr lang="en-US" sz="1050" dirty="0" smtClean="0">
                <a:solidFill>
                  <a:schemeClr val="tx2"/>
                </a:solidFill>
                <a:latin typeface="Segoe UI" panose="020B0502040204020203" pitchFamily="34" charset="0"/>
                <a:cs typeface="Segoe UI" panose="020B0502040204020203" pitchFamily="34" charset="0"/>
                <a:hlinkClick r:id="rId3"/>
              </a:rPr>
              <a:t>https://plato.stanford.edu/archives/fall2017/entries/ethics-business</a:t>
            </a:r>
            <a:r>
              <a:rPr lang="en-US" sz="1050" dirty="0" smtClean="0">
                <a:solidFill>
                  <a:schemeClr val="tx2"/>
                </a:solidFill>
                <a:latin typeface="Segoe UI" panose="020B0502040204020203" pitchFamily="34" charset="0"/>
                <a:cs typeface="Segoe UI" panose="020B0502040204020203" pitchFamily="34" charset="0"/>
              </a:rPr>
              <a:t> .</a:t>
            </a:r>
            <a:endParaRPr lang="en-US" sz="105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2147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Data Ethics</a:t>
            </a:r>
            <a:endParaRPr lang="en-US" dirty="0">
              <a:solidFill>
                <a:schemeClr val="accent1"/>
              </a:solidFill>
            </a:endParaRPr>
          </a:p>
        </p:txBody>
      </p:sp>
      <p:sp>
        <p:nvSpPr>
          <p:cNvPr id="3" name="Content Placeholder 2"/>
          <p:cNvSpPr>
            <a:spLocks noGrp="1"/>
          </p:cNvSpPr>
          <p:nvPr>
            <p:ph idx="1"/>
          </p:nvPr>
        </p:nvSpPr>
        <p:spPr>
          <a:xfrm>
            <a:off x="457199" y="2286000"/>
            <a:ext cx="10515600" cy="3766785"/>
          </a:xfrm>
        </p:spPr>
        <p:txBody>
          <a:bodyPr/>
          <a:lstStyle/>
          <a:p>
            <a:pPr algn="just"/>
            <a:r>
              <a:rPr lang="en-US" sz="2400" dirty="0" smtClean="0">
                <a:solidFill>
                  <a:schemeClr val="tx2"/>
                </a:solidFill>
                <a:latin typeface="Segoe UI" panose="020B0502040204020203" pitchFamily="34" charset="0"/>
                <a:cs typeface="Segoe UI" panose="020B0502040204020203" pitchFamily="34" charset="0"/>
              </a:rPr>
              <a:t>Type of business ethics</a:t>
            </a:r>
          </a:p>
          <a:p>
            <a:pPr algn="just"/>
            <a:r>
              <a:rPr lang="en-US" sz="2400" dirty="0" smtClean="0">
                <a:solidFill>
                  <a:schemeClr val="tx2"/>
                </a:solidFill>
                <a:latin typeface="Segoe UI" panose="020B0502040204020203" pitchFamily="34" charset="0"/>
                <a:cs typeface="Segoe UI" panose="020B0502040204020203" pitchFamily="34" charset="0"/>
              </a:rPr>
              <a:t>Evaluation of “moral </a:t>
            </a:r>
            <a:r>
              <a:rPr lang="en-US" sz="2400" dirty="0">
                <a:solidFill>
                  <a:schemeClr val="tx2"/>
                </a:solidFill>
                <a:latin typeface="Segoe UI" panose="020B0502040204020203" pitchFamily="34" charset="0"/>
                <a:cs typeface="Segoe UI" panose="020B0502040204020203" pitchFamily="34" charset="0"/>
              </a:rPr>
              <a:t>problems related to </a:t>
            </a:r>
            <a:r>
              <a:rPr lang="en-US" sz="2400" dirty="0">
                <a:solidFill>
                  <a:schemeClr val="accent1"/>
                </a:solidFill>
                <a:latin typeface="Segoe UI" panose="020B0502040204020203" pitchFamily="34" charset="0"/>
                <a:cs typeface="Segoe UI" panose="020B0502040204020203" pitchFamily="34" charset="0"/>
              </a:rPr>
              <a:t>data</a:t>
            </a:r>
            <a:r>
              <a:rPr lang="en-US" sz="2400" dirty="0">
                <a:solidFill>
                  <a:schemeClr val="tx2"/>
                </a:solidFill>
                <a:latin typeface="Segoe UI" panose="020B0502040204020203" pitchFamily="34" charset="0"/>
                <a:cs typeface="Segoe UI" panose="020B0502040204020203" pitchFamily="34" charset="0"/>
              </a:rPr>
              <a:t> (including generation, recording, curation, processing, dissemination, sharing and use), </a:t>
            </a:r>
            <a:r>
              <a:rPr lang="en-US" sz="2400" dirty="0">
                <a:solidFill>
                  <a:schemeClr val="accent1"/>
                </a:solidFill>
                <a:latin typeface="Segoe UI" panose="020B0502040204020203" pitchFamily="34" charset="0"/>
                <a:cs typeface="Segoe UI" panose="020B0502040204020203" pitchFamily="34" charset="0"/>
              </a:rPr>
              <a:t>algorithms</a:t>
            </a:r>
            <a:r>
              <a:rPr lang="en-US" sz="2400" dirty="0">
                <a:solidFill>
                  <a:schemeClr val="tx2"/>
                </a:solidFill>
                <a:latin typeface="Segoe UI" panose="020B0502040204020203" pitchFamily="34" charset="0"/>
                <a:cs typeface="Segoe UI" panose="020B0502040204020203" pitchFamily="34" charset="0"/>
              </a:rPr>
              <a:t> (including artificial intelligence, artificial agents, machine learning and robots) and </a:t>
            </a:r>
            <a:r>
              <a:rPr lang="en-US" sz="2400" dirty="0">
                <a:solidFill>
                  <a:schemeClr val="accent1"/>
                </a:solidFill>
                <a:latin typeface="Segoe UI" panose="020B0502040204020203" pitchFamily="34" charset="0"/>
                <a:cs typeface="Segoe UI" panose="020B0502040204020203" pitchFamily="34" charset="0"/>
              </a:rPr>
              <a:t>corresponding practices </a:t>
            </a:r>
            <a:r>
              <a:rPr lang="en-US" sz="2400" dirty="0">
                <a:solidFill>
                  <a:schemeClr val="tx2"/>
                </a:solidFill>
                <a:latin typeface="Segoe UI" panose="020B0502040204020203" pitchFamily="34" charset="0"/>
                <a:cs typeface="Segoe UI" panose="020B0502040204020203" pitchFamily="34" charset="0"/>
              </a:rPr>
              <a:t>(including responsible innovation, programming, hacking and professional codes), in order to formulate and support morally good solutions (e.g. right conducts or right values</a:t>
            </a:r>
            <a:r>
              <a:rPr lang="en-US" sz="2400" dirty="0" smtClean="0">
                <a:solidFill>
                  <a:schemeClr val="tx2"/>
                </a:solidFill>
                <a:latin typeface="Segoe UI" panose="020B0502040204020203" pitchFamily="34" charset="0"/>
                <a:cs typeface="Segoe UI" panose="020B0502040204020203" pitchFamily="34" charset="0"/>
              </a:rPr>
              <a:t>)” </a:t>
            </a:r>
            <a:r>
              <a:rPr lang="en-US" sz="2400" dirty="0" smtClean="0">
                <a:solidFill>
                  <a:schemeClr val="tx2"/>
                </a:solidFill>
                <a:latin typeface="Segoe UI" panose="020B0502040204020203" pitchFamily="34" charset="0"/>
                <a:cs typeface="Segoe UI" panose="020B0502040204020203" pitchFamily="34" charset="0"/>
              </a:rPr>
              <a:t>*</a:t>
            </a:r>
          </a:p>
          <a:p>
            <a:endParaRPr lang="en-US" dirty="0">
              <a:solidFill>
                <a:schemeClr val="tx2"/>
              </a:solidFill>
              <a:latin typeface="Segoe UI" panose="020B0502040204020203" pitchFamily="34" charset="0"/>
              <a:cs typeface="Segoe UI" panose="020B0502040204020203" pitchFamily="34" charset="0"/>
            </a:endParaRPr>
          </a:p>
          <a:p>
            <a:endParaRPr lang="en-US" dirty="0" smtClean="0"/>
          </a:p>
          <a:p>
            <a:endParaRPr lang="en-US" dirty="0"/>
          </a:p>
        </p:txBody>
      </p:sp>
      <p:sp>
        <p:nvSpPr>
          <p:cNvPr id="6" name="TextBox 5"/>
          <p:cNvSpPr txBox="1"/>
          <p:nvPr/>
        </p:nvSpPr>
        <p:spPr>
          <a:xfrm>
            <a:off x="4953000" y="6161970"/>
            <a:ext cx="5715000" cy="430887"/>
          </a:xfrm>
          <a:prstGeom prst="rect">
            <a:avLst/>
          </a:prstGeom>
          <a:noFill/>
        </p:spPr>
        <p:txBody>
          <a:bodyPr wrap="square" rtlCol="0">
            <a:spAutoFit/>
          </a:bodyPr>
          <a:lstStyle/>
          <a:p>
            <a:r>
              <a:rPr lang="en-US" sz="1100" dirty="0" smtClean="0">
                <a:solidFill>
                  <a:schemeClr val="tx2"/>
                </a:solidFill>
                <a:latin typeface="Segoe UI" panose="020B0502040204020203" pitchFamily="34" charset="0"/>
                <a:cs typeface="Segoe UI" panose="020B0502040204020203" pitchFamily="34" charset="0"/>
              </a:rPr>
              <a:t>* Floridi</a:t>
            </a:r>
            <a:r>
              <a:rPr lang="en-US" sz="1100" dirty="0">
                <a:solidFill>
                  <a:schemeClr val="tx2"/>
                </a:solidFill>
                <a:latin typeface="Segoe UI" panose="020B0502040204020203" pitchFamily="34" charset="0"/>
                <a:cs typeface="Segoe UI" panose="020B0502040204020203" pitchFamily="34" charset="0"/>
              </a:rPr>
              <a:t>, L. and Taddeo, M. (2016). What is data ethics?. </a:t>
            </a:r>
            <a:r>
              <a:rPr lang="en-US" sz="1100" i="1" dirty="0">
                <a:solidFill>
                  <a:schemeClr val="tx2"/>
                </a:solidFill>
                <a:latin typeface="Segoe UI" panose="020B0502040204020203" pitchFamily="34" charset="0"/>
                <a:cs typeface="Segoe UI" panose="020B0502040204020203" pitchFamily="34" charset="0"/>
              </a:rPr>
              <a:t>Philosophical Transactions of the Royal Society A: Mathematical, Physical and Engineering Sciences</a:t>
            </a:r>
            <a:r>
              <a:rPr lang="en-US" sz="1100" dirty="0">
                <a:solidFill>
                  <a:schemeClr val="tx2"/>
                </a:solidFill>
                <a:latin typeface="Segoe UI" panose="020B0502040204020203" pitchFamily="34" charset="0"/>
                <a:cs typeface="Segoe UI" panose="020B0502040204020203" pitchFamily="34" charset="0"/>
              </a:rPr>
              <a:t>, 374(2083), p.20160360</a:t>
            </a:r>
            <a:endParaRPr lang="en-US" sz="1100" dirty="0">
              <a:solidFill>
                <a:schemeClr val="tx2"/>
              </a:solidFill>
            </a:endParaRPr>
          </a:p>
        </p:txBody>
      </p:sp>
    </p:spTree>
    <p:extLst>
      <p:ext uri="{BB962C8B-B14F-4D97-AF65-F5344CB8AC3E}">
        <p14:creationId xmlns:p14="http://schemas.microsoft.com/office/powerpoint/2010/main" val="234053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Legal Landscape</a:t>
            </a:r>
            <a:endParaRPr lang="en-US" dirty="0">
              <a:solidFill>
                <a:schemeClr val="accent1"/>
              </a:solidFill>
            </a:endParaRPr>
          </a:p>
        </p:txBody>
      </p:sp>
      <p:sp>
        <p:nvSpPr>
          <p:cNvPr id="3" name="Content Placeholder 2"/>
          <p:cNvSpPr>
            <a:spLocks noGrp="1"/>
          </p:cNvSpPr>
          <p:nvPr>
            <p:ph idx="1"/>
          </p:nvPr>
        </p:nvSpPr>
        <p:spPr>
          <a:xfrm>
            <a:off x="609600" y="2286001"/>
            <a:ext cx="10744200" cy="3657599"/>
          </a:xfrm>
        </p:spPr>
        <p:txBody>
          <a:bodyPr/>
          <a:lstStyle/>
          <a:p>
            <a:r>
              <a:rPr lang="en-US" sz="2400" dirty="0" smtClean="0">
                <a:solidFill>
                  <a:schemeClr val="tx2"/>
                </a:solidFill>
                <a:latin typeface="Segoe UI" panose="020B0502040204020203" pitchFamily="34" charset="0"/>
                <a:cs typeface="Segoe UI" panose="020B0502040204020203" pitchFamily="34" charset="0"/>
              </a:rPr>
              <a:t>Anti-Discrimination Laws</a:t>
            </a:r>
          </a:p>
          <a:p>
            <a:r>
              <a:rPr lang="en-US" sz="2400" dirty="0" smtClean="0">
                <a:solidFill>
                  <a:schemeClr val="tx2"/>
                </a:solidFill>
                <a:latin typeface="Segoe UI" panose="020B0502040204020203" pitchFamily="34" charset="0"/>
                <a:cs typeface="Segoe UI" panose="020B0502040204020203" pitchFamily="34" charset="0"/>
              </a:rPr>
              <a:t>Competition Laws</a:t>
            </a:r>
          </a:p>
          <a:p>
            <a:r>
              <a:rPr lang="en-US" sz="2400" dirty="0" smtClean="0">
                <a:solidFill>
                  <a:schemeClr val="tx2"/>
                </a:solidFill>
                <a:latin typeface="Segoe UI" panose="020B0502040204020203" pitchFamily="34" charset="0"/>
                <a:cs typeface="Segoe UI" panose="020B0502040204020203" pitchFamily="34" charset="0"/>
              </a:rPr>
              <a:t>Consumer Protection Laws</a:t>
            </a:r>
          </a:p>
          <a:p>
            <a:r>
              <a:rPr lang="en-US" sz="2400" dirty="0" smtClean="0">
                <a:solidFill>
                  <a:schemeClr val="tx2"/>
                </a:solidFill>
                <a:latin typeface="Segoe UI" panose="020B0502040204020203" pitchFamily="34" charset="0"/>
                <a:cs typeface="Segoe UI" panose="020B0502040204020203" pitchFamily="34" charset="0"/>
              </a:rPr>
              <a:t>Contracting / Confidentiality</a:t>
            </a:r>
          </a:p>
          <a:p>
            <a:r>
              <a:rPr lang="en-US" sz="2400" dirty="0">
                <a:solidFill>
                  <a:schemeClr val="tx2"/>
                </a:solidFill>
                <a:latin typeface="Segoe UI" panose="020B0502040204020203" pitchFamily="34" charset="0"/>
                <a:cs typeface="Segoe UI" panose="020B0502040204020203" pitchFamily="34" charset="0"/>
              </a:rPr>
              <a:t>Intellectual Property Laws</a:t>
            </a:r>
          </a:p>
          <a:p>
            <a:r>
              <a:rPr lang="en-US" sz="2400" dirty="0" smtClean="0">
                <a:solidFill>
                  <a:srgbClr val="FF0000"/>
                </a:solidFill>
                <a:latin typeface="Segoe UI" panose="020B0502040204020203" pitchFamily="34" charset="0"/>
                <a:cs typeface="Segoe UI" panose="020B0502040204020203" pitchFamily="34" charset="0"/>
              </a:rPr>
              <a:t>Cybersecurity </a:t>
            </a:r>
            <a:r>
              <a:rPr lang="en-US" sz="2400" dirty="0" smtClean="0">
                <a:solidFill>
                  <a:srgbClr val="FF0000"/>
                </a:solidFill>
                <a:latin typeface="Segoe UI" panose="020B0502040204020203" pitchFamily="34" charset="0"/>
                <a:cs typeface="Segoe UI" panose="020B0502040204020203" pitchFamily="34" charset="0"/>
              </a:rPr>
              <a:t>Law and Standards</a:t>
            </a:r>
          </a:p>
          <a:p>
            <a:r>
              <a:rPr lang="en-US" sz="2400" dirty="0" smtClean="0">
                <a:solidFill>
                  <a:srgbClr val="FF0000"/>
                </a:solidFill>
                <a:latin typeface="Segoe UI" panose="020B0502040204020203" pitchFamily="34" charset="0"/>
                <a:cs typeface="Segoe UI" panose="020B0502040204020203" pitchFamily="34" charset="0"/>
              </a:rPr>
              <a:t>Privacy </a:t>
            </a:r>
            <a:r>
              <a:rPr lang="en-US" sz="2400" dirty="0">
                <a:solidFill>
                  <a:srgbClr val="FF0000"/>
                </a:solidFill>
                <a:latin typeface="Segoe UI" panose="020B0502040204020203" pitchFamily="34" charset="0"/>
                <a:cs typeface="Segoe UI" panose="020B0502040204020203" pitchFamily="34" charset="0"/>
              </a:rPr>
              <a:t>Laws</a:t>
            </a:r>
          </a:p>
          <a:p>
            <a:endParaRPr lang="en-US" dirty="0">
              <a:solidFill>
                <a:schemeClr val="tx2"/>
              </a:solidFill>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70973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What is the relationship between data ethics and the CCPA Progeny?</a:t>
            </a:r>
            <a:endParaRPr lang="en-US" dirty="0">
              <a:solidFill>
                <a:schemeClr val="accent1"/>
              </a:solidFill>
            </a:endParaRPr>
          </a:p>
        </p:txBody>
      </p:sp>
      <p:sp>
        <p:nvSpPr>
          <p:cNvPr id="3" name="Content Placeholder 2"/>
          <p:cNvSpPr>
            <a:spLocks noGrp="1"/>
          </p:cNvSpPr>
          <p:nvPr>
            <p:ph idx="1"/>
          </p:nvPr>
        </p:nvSpPr>
        <p:spPr>
          <a:xfrm>
            <a:off x="457199" y="2286001"/>
            <a:ext cx="10820403" cy="4343399"/>
          </a:xfrm>
        </p:spPr>
        <p:txBody>
          <a:bodyPr>
            <a:normAutofit fontScale="92500" lnSpcReduction="20000"/>
          </a:bodyPr>
          <a:lstStyle/>
          <a:p>
            <a:pPr marL="0" indent="0" algn="ctr">
              <a:buNone/>
            </a:pPr>
            <a:r>
              <a:rPr lang="en-US" sz="4400" b="1" dirty="0" smtClean="0">
                <a:solidFill>
                  <a:schemeClr val="tx2"/>
                </a:solidFill>
                <a:latin typeface="Segoe UI" panose="020B0502040204020203" pitchFamily="34" charset="0"/>
                <a:cs typeface="Segoe UI" panose="020B0502040204020203" pitchFamily="34" charset="0"/>
              </a:rPr>
              <a:t>Trust</a:t>
            </a:r>
          </a:p>
          <a:p>
            <a:pPr marL="0" indent="0">
              <a:buNone/>
            </a:pPr>
            <a:endParaRPr lang="en-US" dirty="0" smtClean="0">
              <a:solidFill>
                <a:schemeClr val="tx2"/>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en-US" sz="2600" dirty="0" smtClean="0">
                <a:solidFill>
                  <a:schemeClr val="tx2"/>
                </a:solidFill>
                <a:latin typeface="Segoe UI" panose="020B0502040204020203" pitchFamily="34" charset="0"/>
                <a:cs typeface="Segoe UI" panose="020B0502040204020203" pitchFamily="34" charset="0"/>
              </a:rPr>
              <a:t>CCPA </a:t>
            </a:r>
            <a:r>
              <a:rPr lang="en-US" sz="2600" dirty="0" smtClean="0">
                <a:solidFill>
                  <a:schemeClr val="tx2"/>
                </a:solidFill>
                <a:latin typeface="Segoe UI" panose="020B0502040204020203" pitchFamily="34" charset="0"/>
                <a:cs typeface="Segoe UI" panose="020B0502040204020203" pitchFamily="34" charset="0"/>
              </a:rPr>
              <a:t>and the CCPA Progeny are in </a:t>
            </a:r>
            <a:r>
              <a:rPr lang="en-US" sz="2600" dirty="0" smtClean="0">
                <a:solidFill>
                  <a:schemeClr val="tx2"/>
                </a:solidFill>
                <a:latin typeface="Segoe UI" panose="020B0502040204020203" pitchFamily="34" charset="0"/>
                <a:cs typeface="Segoe UI" panose="020B0502040204020203" pitchFamily="34" charset="0"/>
              </a:rPr>
              <a:t>reaction </a:t>
            </a:r>
            <a:r>
              <a:rPr lang="en-US" sz="2600" dirty="0" smtClean="0">
                <a:solidFill>
                  <a:schemeClr val="tx2"/>
                </a:solidFill>
                <a:latin typeface="Segoe UI" panose="020B0502040204020203" pitchFamily="34" charset="0"/>
                <a:cs typeface="Segoe UI" panose="020B0502040204020203" pitchFamily="34" charset="0"/>
              </a:rPr>
              <a:t>to perceived </a:t>
            </a:r>
            <a:r>
              <a:rPr lang="en-US" sz="2600" dirty="0" smtClean="0">
                <a:solidFill>
                  <a:schemeClr val="tx2"/>
                </a:solidFill>
                <a:latin typeface="Segoe UI" panose="020B0502040204020203" pitchFamily="34" charset="0"/>
                <a:cs typeface="Segoe UI" panose="020B0502040204020203" pitchFamily="34" charset="0"/>
              </a:rPr>
              <a:t>over-collection / overuse / misuse </a:t>
            </a:r>
            <a:r>
              <a:rPr lang="en-US" sz="2600" dirty="0" smtClean="0">
                <a:solidFill>
                  <a:schemeClr val="tx2"/>
                </a:solidFill>
                <a:latin typeface="Segoe UI" panose="020B0502040204020203" pitchFamily="34" charset="0"/>
                <a:cs typeface="Segoe UI" panose="020B0502040204020203" pitchFamily="34" charset="0"/>
              </a:rPr>
              <a:t>of personal </a:t>
            </a:r>
            <a:r>
              <a:rPr lang="en-US" sz="2600" dirty="0" smtClean="0">
                <a:solidFill>
                  <a:schemeClr val="tx2"/>
                </a:solidFill>
                <a:latin typeface="Segoe UI" panose="020B0502040204020203" pitchFamily="34" charset="0"/>
                <a:cs typeface="Segoe UI" panose="020B0502040204020203" pitchFamily="34" charset="0"/>
              </a:rPr>
              <a:t>information</a:t>
            </a:r>
            <a:r>
              <a:rPr lang="en-US" sz="2600" dirty="0" smtClean="0">
                <a:solidFill>
                  <a:schemeClr val="tx2"/>
                </a:solidFill>
                <a:latin typeface="Segoe UI" panose="020B0502040204020203" pitchFamily="34" charset="0"/>
                <a:cs typeface="Segoe UI" panose="020B0502040204020203" pitchFamily="34" charset="0"/>
              </a:rPr>
              <a:t> commonly </a:t>
            </a:r>
            <a:r>
              <a:rPr lang="en-US" sz="2600" dirty="0">
                <a:solidFill>
                  <a:schemeClr val="tx2"/>
                </a:solidFill>
                <a:latin typeface="Segoe UI" panose="020B0502040204020203" pitchFamily="34" charset="0"/>
                <a:cs typeface="Segoe UI" panose="020B0502040204020203" pitchFamily="34" charset="0"/>
              </a:rPr>
              <a:t>associated with automated </a:t>
            </a:r>
            <a:r>
              <a:rPr lang="en-US" sz="2600" dirty="0" smtClean="0">
                <a:solidFill>
                  <a:schemeClr val="tx2"/>
                </a:solidFill>
                <a:latin typeface="Segoe UI" panose="020B0502040204020203" pitchFamily="34" charset="0"/>
                <a:cs typeface="Segoe UI" panose="020B0502040204020203" pitchFamily="34" charset="0"/>
              </a:rPr>
              <a:t>processing</a:t>
            </a:r>
          </a:p>
          <a:p>
            <a:pPr marL="0" indent="0">
              <a:lnSpc>
                <a:spcPct val="120000"/>
              </a:lnSpc>
              <a:spcBef>
                <a:spcPts val="0"/>
              </a:spcBef>
              <a:buNone/>
            </a:pPr>
            <a:endParaRPr lang="en-US" sz="2600" dirty="0">
              <a:solidFill>
                <a:schemeClr val="tx2"/>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en-US" sz="2600" dirty="0" smtClean="0">
                <a:solidFill>
                  <a:schemeClr val="tx2"/>
                </a:solidFill>
                <a:latin typeface="Segoe UI" panose="020B0502040204020203" pitchFamily="34" charset="0"/>
                <a:cs typeface="Segoe UI" panose="020B0502040204020203" pitchFamily="34" charset="0"/>
              </a:rPr>
              <a:t>Vast data stores made possible by decreased cost and increased power o cloud computing</a:t>
            </a:r>
          </a:p>
          <a:p>
            <a:pPr marL="0" indent="0">
              <a:lnSpc>
                <a:spcPct val="120000"/>
              </a:lnSpc>
              <a:spcBef>
                <a:spcPts val="0"/>
              </a:spcBef>
              <a:buNone/>
            </a:pPr>
            <a:endParaRPr lang="en-US" sz="2600" dirty="0">
              <a:solidFill>
                <a:schemeClr val="tx2"/>
              </a:solidFill>
              <a:latin typeface="Segoe UI" panose="020B0502040204020203" pitchFamily="34" charset="0"/>
              <a:cs typeface="Segoe UI" panose="020B0502040204020203" pitchFamily="34" charset="0"/>
            </a:endParaRPr>
          </a:p>
          <a:p>
            <a:pPr marL="0" indent="0">
              <a:lnSpc>
                <a:spcPct val="120000"/>
              </a:lnSpc>
              <a:spcBef>
                <a:spcPts val="0"/>
              </a:spcBef>
              <a:buNone/>
            </a:pPr>
            <a:r>
              <a:rPr lang="en-US" sz="2600" dirty="0" smtClean="0">
                <a:solidFill>
                  <a:schemeClr val="tx2"/>
                </a:solidFill>
                <a:latin typeface="Segoe UI" panose="020B0502040204020203" pitchFamily="34" charset="0"/>
                <a:cs typeface="Segoe UI" panose="020B0502040204020203" pitchFamily="34" charset="0"/>
              </a:rPr>
              <a:t>More data = more privacy risk, e.g., risk of re-identification, attractive to hackers</a:t>
            </a:r>
            <a:endParaRPr lang="en-US" sz="2000" dirty="0">
              <a:solidFill>
                <a:schemeClr val="tx2"/>
              </a:solidFill>
              <a:latin typeface="Segoe UI" panose="020B0502040204020203" pitchFamily="34" charset="0"/>
              <a:cs typeface="Segoe UI" panose="020B0502040204020203" pitchFamily="34" charset="0"/>
            </a:endParaRPr>
          </a:p>
          <a:p>
            <a:pPr marL="0" indent="0">
              <a:buNone/>
            </a:pPr>
            <a:endParaRPr lang="en-US" dirty="0" smtClean="0">
              <a:solidFill>
                <a:schemeClr val="tx2"/>
              </a:solidFill>
              <a:latin typeface="Segoe UI" panose="020B0502040204020203" pitchFamily="34" charset="0"/>
              <a:cs typeface="Segoe UI" panose="020B0502040204020203" pitchFamily="34" charset="0"/>
            </a:endParaRPr>
          </a:p>
          <a:p>
            <a:pPr marL="0" indent="0">
              <a:buNone/>
            </a:pPr>
            <a:r>
              <a:rPr lang="en-US" sz="1100" dirty="0" smtClean="0">
                <a:solidFill>
                  <a:schemeClr val="tx2"/>
                </a:solidFill>
                <a:latin typeface="Segoe UI" panose="020B0502040204020203" pitchFamily="34" charset="0"/>
                <a:cs typeface="Segoe UI" panose="020B0502040204020203" pitchFamily="34" charset="0"/>
              </a:rPr>
              <a:t> </a:t>
            </a:r>
            <a:endParaRPr lang="en-US" sz="11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7877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71601"/>
            <a:ext cx="11274553" cy="685799"/>
          </a:xfrm>
        </p:spPr>
        <p:txBody>
          <a:bodyPr/>
          <a:lstStyle/>
          <a:p>
            <a:r>
              <a:rPr lang="en-US" dirty="0" smtClean="0">
                <a:solidFill>
                  <a:schemeClr val="accent1"/>
                </a:solidFill>
              </a:rPr>
              <a:t>Anonymization</a:t>
            </a:r>
            <a:endParaRPr lang="en-US" dirty="0">
              <a:solidFill>
                <a:schemeClr val="accent1"/>
              </a:solidFill>
            </a:endParaRPr>
          </a:p>
        </p:txBody>
      </p:sp>
      <p:sp>
        <p:nvSpPr>
          <p:cNvPr id="3" name="Content Placeholder 2"/>
          <p:cNvSpPr>
            <a:spLocks noGrp="1"/>
          </p:cNvSpPr>
          <p:nvPr>
            <p:ph idx="1"/>
          </p:nvPr>
        </p:nvSpPr>
        <p:spPr>
          <a:xfrm>
            <a:off x="531874" y="2743200"/>
            <a:ext cx="10821926" cy="3200400"/>
          </a:xfrm>
        </p:spPr>
        <p:txBody>
          <a:bodyPr>
            <a:normAutofit lnSpcReduction="10000"/>
          </a:bodyPr>
          <a:lstStyle/>
          <a:p>
            <a:pPr marL="457200" indent="-457200" fontAlgn="base">
              <a:buFont typeface="+mj-lt"/>
              <a:buAutoNum type="arabicPeriod"/>
            </a:pPr>
            <a:r>
              <a:rPr lang="en-US" i="1" dirty="0" smtClean="0">
                <a:solidFill>
                  <a:schemeClr val="tx2"/>
                </a:solidFill>
                <a:latin typeface="Segoe UI" panose="020B0502040204020203" pitchFamily="34" charset="0"/>
                <a:cs typeface="Segoe UI" panose="020B0502040204020203" pitchFamily="34" charset="0"/>
              </a:rPr>
              <a:t>Singling</a:t>
            </a:r>
            <a:r>
              <a:rPr lang="en-US" i="1" dirty="0">
                <a:solidFill>
                  <a:schemeClr val="tx2"/>
                </a:solidFill>
                <a:latin typeface="Segoe UI" panose="020B0502040204020203" pitchFamily="34" charset="0"/>
                <a:cs typeface="Segoe UI" panose="020B0502040204020203" pitchFamily="34" charset="0"/>
              </a:rPr>
              <a:t> out risk</a:t>
            </a:r>
            <a:r>
              <a:rPr lang="en-US" dirty="0">
                <a:solidFill>
                  <a:schemeClr val="tx2"/>
                </a:solidFill>
                <a:latin typeface="Segoe UI" panose="020B0502040204020203" pitchFamily="34" charset="0"/>
                <a:cs typeface="Segoe UI" panose="020B0502040204020203" pitchFamily="34" charset="0"/>
              </a:rPr>
              <a:t>:  is it still possible to single out an individual by isolating some or all records within a data set that identify </a:t>
            </a:r>
            <a:r>
              <a:rPr lang="en-US" dirty="0" smtClean="0">
                <a:solidFill>
                  <a:schemeClr val="tx2"/>
                </a:solidFill>
                <a:latin typeface="Segoe UI" panose="020B0502040204020203" pitchFamily="34" charset="0"/>
                <a:cs typeface="Segoe UI" panose="020B0502040204020203" pitchFamily="34" charset="0"/>
              </a:rPr>
              <a:t>an </a:t>
            </a:r>
            <a:r>
              <a:rPr lang="en-US" dirty="0">
                <a:solidFill>
                  <a:schemeClr val="tx2"/>
                </a:solidFill>
                <a:latin typeface="Segoe UI" panose="020B0502040204020203" pitchFamily="34" charset="0"/>
                <a:cs typeface="Segoe UI" panose="020B0502040204020203" pitchFamily="34" charset="0"/>
              </a:rPr>
              <a:t>individual or device? </a:t>
            </a:r>
          </a:p>
          <a:p>
            <a:pPr marL="457200" indent="-457200" fontAlgn="base">
              <a:buFont typeface="+mj-lt"/>
              <a:buAutoNum type="arabicPeriod"/>
            </a:pPr>
            <a:r>
              <a:rPr lang="en-US" i="1" dirty="0">
                <a:solidFill>
                  <a:schemeClr val="tx2"/>
                </a:solidFill>
                <a:latin typeface="Segoe UI" panose="020B0502040204020203" pitchFamily="34" charset="0"/>
                <a:cs typeface="Segoe UI" panose="020B0502040204020203" pitchFamily="34" charset="0"/>
              </a:rPr>
              <a:t>Linkability risk</a:t>
            </a:r>
            <a:r>
              <a:rPr lang="en-US" dirty="0">
                <a:solidFill>
                  <a:schemeClr val="tx2"/>
                </a:solidFill>
                <a:latin typeface="Segoe UI" panose="020B0502040204020203" pitchFamily="34" charset="0"/>
                <a:cs typeface="Segoe UI" panose="020B0502040204020203" pitchFamily="34" charset="0"/>
              </a:rPr>
              <a:t>: is it still possible to link records relating to an individual, i.e., linking two or more records (in the same database or in different databases) relating to the same individual or device or to the same group of individuals? For example, if a third party can establish (e.g., by means of correlation analysis) that two records are assigned to the same group of individuals but cannot single out individuals in this group, then the anonymization technique eliminates the singling out risk but not linkability risk. </a:t>
            </a:r>
          </a:p>
          <a:p>
            <a:pPr marL="457200" indent="-457200" fontAlgn="base">
              <a:buFont typeface="+mj-lt"/>
              <a:buAutoNum type="arabicPeriod"/>
            </a:pPr>
            <a:r>
              <a:rPr lang="en-US" i="1" dirty="0">
                <a:solidFill>
                  <a:schemeClr val="tx2"/>
                </a:solidFill>
                <a:latin typeface="Segoe UI" panose="020B0502040204020203" pitchFamily="34" charset="0"/>
                <a:cs typeface="Segoe UI" panose="020B0502040204020203" pitchFamily="34" charset="0"/>
              </a:rPr>
              <a:t>Inference risk</a:t>
            </a:r>
            <a:r>
              <a:rPr lang="en-US" dirty="0">
                <a:solidFill>
                  <a:schemeClr val="tx2"/>
                </a:solidFill>
                <a:latin typeface="Segoe UI" panose="020B0502040204020203" pitchFamily="34" charset="0"/>
                <a:cs typeface="Segoe UI" panose="020B0502040204020203" pitchFamily="34" charset="0"/>
              </a:rPr>
              <a:t>: can information concerning an individual by inferred with significant probability, e.g., the value of an attribute is inferred from the values of a set of other </a:t>
            </a:r>
            <a:r>
              <a:rPr lang="en-US" dirty="0" smtClean="0">
                <a:solidFill>
                  <a:schemeClr val="tx2"/>
                </a:solidFill>
                <a:latin typeface="Segoe UI" panose="020B0502040204020203" pitchFamily="34" charset="0"/>
                <a:cs typeface="Segoe UI" panose="020B0502040204020203" pitchFamily="34" charset="0"/>
              </a:rPr>
              <a:t>attributes?</a:t>
            </a:r>
            <a:endParaRPr lang="en-US" dirty="0">
              <a:solidFill>
                <a:schemeClr val="tx2"/>
              </a:solidFill>
              <a:latin typeface="Segoe UI" panose="020B0502040204020203" pitchFamily="34" charset="0"/>
              <a:cs typeface="Segoe UI" panose="020B0502040204020203" pitchFamily="34" charset="0"/>
            </a:endParaRPr>
          </a:p>
          <a:p>
            <a:endParaRPr lang="en-US" dirty="0"/>
          </a:p>
        </p:txBody>
      </p:sp>
      <p:sp>
        <p:nvSpPr>
          <p:cNvPr id="4" name="Text Placeholder 3"/>
          <p:cNvSpPr>
            <a:spLocks noGrp="1"/>
          </p:cNvSpPr>
          <p:nvPr>
            <p:ph type="body" sz="half" idx="10"/>
          </p:nvPr>
        </p:nvSpPr>
        <p:spPr>
          <a:xfrm>
            <a:off x="457199" y="2095500"/>
            <a:ext cx="11274552" cy="457200"/>
          </a:xfrm>
        </p:spPr>
        <p:txBody>
          <a:bodyPr>
            <a:normAutofit/>
          </a:bodyPr>
          <a:lstStyle/>
          <a:p>
            <a:r>
              <a:rPr lang="en-US" dirty="0" smtClean="0">
                <a:solidFill>
                  <a:schemeClr val="tx2"/>
                </a:solidFill>
                <a:latin typeface="Segoe UI" panose="020B0502040204020203" pitchFamily="34" charset="0"/>
                <a:cs typeface="Segoe UI" panose="020B0502040204020203" pitchFamily="34" charset="0"/>
              </a:rPr>
              <a:t>Per EU guidance,</a:t>
            </a:r>
            <a:r>
              <a:rPr lang="en-US" dirty="0">
                <a:solidFill>
                  <a:schemeClr val="tx2"/>
                </a:solidFill>
                <a:latin typeface="Segoe UI" panose="020B0502040204020203" pitchFamily="34" charset="0"/>
                <a:cs typeface="Segoe UI" panose="020B0502040204020203" pitchFamily="34" charset="0"/>
              </a:rPr>
              <a:t> </a:t>
            </a:r>
            <a:r>
              <a:rPr lang="en-US" dirty="0" smtClean="0">
                <a:solidFill>
                  <a:schemeClr val="tx2"/>
                </a:solidFill>
                <a:latin typeface="Segoe UI" panose="020B0502040204020203" pitchFamily="34" charset="0"/>
                <a:cs typeface="Segoe UI" panose="020B0502040204020203" pitchFamily="34" charset="0"/>
              </a:rPr>
              <a:t>anonymization requires elimination of re-identification risks:</a:t>
            </a:r>
            <a:r>
              <a:rPr lang="en-US" dirty="0"/>
              <a:t> </a:t>
            </a:r>
          </a:p>
          <a:p>
            <a:endParaRPr lang="en-US" dirty="0"/>
          </a:p>
        </p:txBody>
      </p:sp>
    </p:spTree>
    <p:extLst>
      <p:ext uri="{BB962C8B-B14F-4D97-AF65-F5344CB8AC3E}">
        <p14:creationId xmlns:p14="http://schemas.microsoft.com/office/powerpoint/2010/main" val="1441347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 name="ARTICULATE_DESIGN_ID_OFFICE THEME" val="8wrU6p6I"/>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rent Fox">
      <a:dk1>
        <a:srgbClr val="033643"/>
      </a:dk1>
      <a:lt1>
        <a:sysClr val="window" lastClr="FFFFFF"/>
      </a:lt1>
      <a:dk2>
        <a:srgbClr val="000000"/>
      </a:dk2>
      <a:lt2>
        <a:srgbClr val="E7E6E6"/>
      </a:lt2>
      <a:accent1>
        <a:srgbClr val="1092B4"/>
      </a:accent1>
      <a:accent2>
        <a:srgbClr val="EB212E"/>
      </a:accent2>
      <a:accent3>
        <a:srgbClr val="77787B"/>
      </a:accent3>
      <a:accent4>
        <a:srgbClr val="4D4D4F"/>
      </a:accent4>
      <a:accent5>
        <a:srgbClr val="033643"/>
      </a:accent5>
      <a:accent6>
        <a:srgbClr val="8DC63F"/>
      </a:accent6>
      <a:hlink>
        <a:srgbClr val="033643"/>
      </a:hlink>
      <a:folHlink>
        <a:srgbClr val="EB212E"/>
      </a:folHlink>
    </a:clrScheme>
    <a:fontScheme name="Arent Fox 2018">
      <a:majorFont>
        <a:latin typeface="Arial"/>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71177e3a-acc0-4a15-9dba-644d087c2506" xsi:nil="true"/>
    <Status xmlns="71177e3a-acc0-4a15-9dba-644d087c2506">Final</Status>
    <SPSDescription xmlns="71177e3a-acc0-4a15-9dba-644d087c250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BD3FF0E032B34CB226C3CE2B5DC98B" ma:contentTypeVersion="1" ma:contentTypeDescription="Create a new document." ma:contentTypeScope="" ma:versionID="fba81a39ad0d262bf80a74b642c3eb5f">
  <xsd:schema xmlns:xsd="http://www.w3.org/2001/XMLSchema" xmlns:xs="http://www.w3.org/2001/XMLSchema" xmlns:p="http://schemas.microsoft.com/office/2006/metadata/properties" xmlns:ns2="71177e3a-acc0-4a15-9dba-644d087c2506" targetNamespace="http://schemas.microsoft.com/office/2006/metadata/properties" ma:root="true" ma:fieldsID="34000c360e5a1bdbcd1c2333be2cea77" ns2:_="">
    <xsd:import namespace="71177e3a-acc0-4a15-9dba-644d087c2506"/>
    <xsd:element name="properties">
      <xsd:complexType>
        <xsd:sequence>
          <xsd:element name="documentManagement">
            <xsd:complexType>
              <xsd:all>
                <xsd:element ref="ns2:Owner" minOccurs="0"/>
                <xsd:element ref="ns2:SPSDescriptio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77e3a-acc0-4a15-9dba-644d087c2506" elementFormDefault="qualified">
    <xsd:import namespace="http://schemas.microsoft.com/office/2006/documentManagement/types"/>
    <xsd:import namespace="http://schemas.microsoft.com/office/infopath/2007/PartnerControls"/>
    <xsd:element name="Owner" ma:index="8" nillable="true" ma:displayName="Owner" ma:internalName="Owner0">
      <xsd:simpleType>
        <xsd:restriction base="dms:Text"/>
      </xsd:simpleType>
    </xsd:element>
    <xsd:element name="SPSDescription" ma:index="9" nillable="true" ma:displayName="Description" ma:internalName="SPSDescription0">
      <xsd:simpleType>
        <xsd:restriction base="dms:Note">
          <xsd:maxLength value="255"/>
        </xsd:restriction>
      </xsd:simpleType>
    </xsd:element>
    <xsd:element name="Status" ma:index="10" nillable="true" ma:displayName="Status" ma:internalName="Status0">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863B60-10ED-4EB8-83EF-7E80D1AA0D83}">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71177e3a-acc0-4a15-9dba-644d087c2506"/>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8519EF9-E7D1-413F-9C9E-C4E57A131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77e3a-acc0-4a15-9dba-644d087c2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43E345-A458-44C2-909C-95245A26F0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3106</TotalTime>
  <Words>1765</Words>
  <Application>Microsoft Office PowerPoint</Application>
  <PresentationFormat>Widescreen</PresentationFormat>
  <Paragraphs>195</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Cambria</vt:lpstr>
      <vt:lpstr>Constantia</vt:lpstr>
      <vt:lpstr>Courier New</vt:lpstr>
      <vt:lpstr>Segoe UI</vt:lpstr>
      <vt:lpstr>Wingdings</vt:lpstr>
      <vt:lpstr>Wingdings 2</vt:lpstr>
      <vt:lpstr>Wingdings 3</vt:lpstr>
      <vt:lpstr>Office Theme</vt:lpstr>
      <vt:lpstr>The CCPA Progeny: Data Ethics</vt:lpstr>
      <vt:lpstr>About the presenter</vt:lpstr>
      <vt:lpstr>State Privacy Laws: Where are we now?</vt:lpstr>
      <vt:lpstr>PowerPoint Presentation</vt:lpstr>
      <vt:lpstr>Business Ethics</vt:lpstr>
      <vt:lpstr>Data Ethics</vt:lpstr>
      <vt:lpstr>Legal Landscape</vt:lpstr>
      <vt:lpstr>What is the relationship between data ethics and the CCPA Progeny?</vt:lpstr>
      <vt:lpstr>Anonymization</vt:lpstr>
      <vt:lpstr>CPRA Preamble</vt:lpstr>
      <vt:lpstr>VCDPA Principles</vt:lpstr>
      <vt:lpstr>Colorado PA Preamble</vt:lpstr>
      <vt:lpstr>Why consider a data ethics program?</vt:lpstr>
      <vt:lpstr>Core Ethical Principles in AI/ML Frameworks</vt:lpstr>
      <vt:lpstr>How to get started</vt:lpstr>
      <vt:lpstr>How to get started</vt:lpstr>
      <vt:lpstr>How to get started</vt:lpstr>
      <vt:lpstr>Questions?  </vt:lpstr>
      <vt:lpstr>PowerPoint Presentation</vt:lpstr>
    </vt:vector>
  </TitlesOfParts>
  <Company>Arent Fox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Firm PowerPoint Template</dc:title>
  <dc:creator>Gomby, Joshua</dc:creator>
  <cp:lastModifiedBy>Jacobson, Julia B.</cp:lastModifiedBy>
  <cp:revision>305</cp:revision>
  <cp:lastPrinted>2021-06-22T16:07:23Z</cp:lastPrinted>
  <dcterms:created xsi:type="dcterms:W3CDTF">2018-02-15T15:31:25Z</dcterms:created>
  <dcterms:modified xsi:type="dcterms:W3CDTF">2021-06-22T16:34:53Z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0x010100B6BD3FF0E032B34CB226C3CE2B5DC98B</vt:lpwstr>
  </property>
  <property fmtid="{D5CDD505-2E9C-101B-9397-08002B2CF9AE}" pid="3" name="ArticulateGUID">
    <vt:lpwstr>B720BED2-869F-49CA-9D15-31553ACD384F</vt:lpwstr>
  </property>
  <property fmtid="{D5CDD505-2E9C-101B-9397-08002B2CF9AE}" pid="4" name="ArticulatePath">
    <vt:lpwstr>http://foxnet/administration/marketing/BD%20Training%20Articles%20and%20Resources/AF%20PowerPoint%20Template%2016x9%202019</vt:lpwstr>
  </property>
</Properties>
</file>